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66" r:id="rId14"/>
    <p:sldId id="285" r:id="rId15"/>
    <p:sldId id="268" r:id="rId16"/>
    <p:sldId id="276" r:id="rId17"/>
    <p:sldId id="271" r:id="rId18"/>
    <p:sldId id="272" r:id="rId19"/>
    <p:sldId id="273" r:id="rId20"/>
    <p:sldId id="292" r:id="rId21"/>
    <p:sldId id="294" r:id="rId22"/>
    <p:sldId id="27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xmlns="" userId="S-1-5-21-3988269000-3947341290-2979681626-1339" providerId="AD"/>
      </p:ext>
    </p:extLst>
  </p:cmAuthor>
  <p:cmAuthor id="4" name="Olica" initials="O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8755" autoAdjust="0"/>
  </p:normalViewPr>
  <p:slideViewPr>
    <p:cSldViewPr>
      <p:cViewPr varScale="1">
        <p:scale>
          <a:sx n="85" d="100"/>
          <a:sy n="85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adjanski%20budzet%20primeri\gradjanski-budzet-pite-format%20NC%20250118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7436920924175695E-2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0.52666833667533453"/>
                  <c:y val="3.97609870922682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37144761373241286"/>
                  <c:y val="9.895445422263407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4447868515665125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126583000</c:v>
                </c:pt>
                <c:pt idx="1">
                  <c:v>177701000</c:v>
                </c:pt>
                <c:pt idx="2">
                  <c:v>52636000</c:v>
                </c:pt>
                <c:pt idx="3">
                  <c:v>4900000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0.153725490196078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3026530419488485E-2"/>
                  <c:y val="4.4694493821674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5.7469244687009577E-2"/>
                  <c:y val="2.53991840412793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97380585519E-2"/>
                  <c:y val="-3.764705882352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47450980392156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63409911</c:v>
                </c:pt>
                <c:pt idx="1">
                  <c:v>110658978</c:v>
                </c:pt>
                <c:pt idx="2">
                  <c:v>17725000</c:v>
                </c:pt>
                <c:pt idx="3">
                  <c:v>30351540</c:v>
                </c:pt>
                <c:pt idx="4">
                  <c:v>17829000</c:v>
                </c:pt>
                <c:pt idx="5">
                  <c:v>30223000</c:v>
                </c:pt>
                <c:pt idx="6">
                  <c:v>89622571</c:v>
                </c:pt>
                <c:pt idx="7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СТАНОВАЊЕ, УРБАНИЗАМ И ПРОСТОРНО ПЛАНИРАЊЕ
1%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276678829780421E-2"/>
                  <c:y val="-6.4896279856909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86498943729594"/>
                  <c:y val="-0.17195776203650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ЛОКАЛНИ ЕКОНОМСКИ РАЗВОЈ 
1%</a:t>
                    </a:r>
                    <a:endParaRPr lang="sr-Cyrl-RS" sz="1000" dirty="0"/>
                  </a:p>
                </c:rich>
              </c:tx>
              <c:spPr>
                <a:gradFill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44926701235516"/>
                  <c:y val="-3.1190052957078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635503488893157"/>
                  <c:y val="0.113542091022405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4703924204596377E-3"/>
                  <c:y val="0.196482128923073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219512195121953E-2"/>
                  <c:y val="0.132489587450217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535278151206709"/>
                  <c:y val="7.24656715207896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СОЦИЈАЛНА</a:t>
                    </a:r>
                    <a:r>
                      <a:rPr lang="sr-Cyrl-RS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И ДЕЧИЈА ЗАШТИТА</a:t>
                    </a:r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</a:t>
                    </a:r>
                    <a:r>
                      <a:rPr lang="sr-Cyrl-R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0.23979092247615388"/>
                  <c:y val="0.125053557494502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ПРЕДШКОЛСКО</a:t>
                    </a:r>
                    <a:r>
                      <a:rPr lang="sr-Cyrl-RS" baseline="0" dirty="0"/>
                      <a:t> ВАСПИТАЊЕ И ОБРАЗОВАЊЕ</a:t>
                    </a:r>
                    <a:r>
                      <a:rPr lang="sr-Cyrl-RS" dirty="0"/>
                      <a:t>
</a:t>
                    </a:r>
                    <a:r>
                      <a:rPr lang="en-US" dirty="0" smtClean="0"/>
                      <a:t>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6.2165162281544076E-2"/>
                  <c:y val="7.9364403773852597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ОСНОВНО</a:t>
                    </a:r>
                    <a:r>
                      <a:rPr lang="sr-Cyrl-RS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ОБРАЗОВАЊЕ</a:t>
                    </a:r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И ВАСПИТАЊЕ
</a:t>
                    </a:r>
                    <a:r>
                      <a:rPr lang="sr-Cyrl-R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0</a:t>
                    </a:r>
                    <a:r>
                      <a:rPr lang="sr-Cyrl-R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9.8381409640868056E-2"/>
                  <c:y val="-0.137494705053760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ПОЛИТИЧКИ</a:t>
                    </a:r>
                    <a:r>
                      <a:rPr lang="sr-Cyrl-RS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СИСТЕМ ЛОКАЛНЕ САМОУПРАВЕ</a:t>
                    </a:r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3</a:t>
                    </a:r>
                    <a:r>
                      <a:rPr lang="sr-Cyrl-R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5161590167082772"/>
                  <c:y val="-0.27077068069194049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ЗДРАВСТВЕНА</a:t>
                    </a:r>
                    <a:r>
                      <a:rPr lang="sr-Cyrl-RS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ЗАШТИТА</a:t>
                    </a:r>
                    <a:r>
                      <a:rPr lang="sr-Cyrl-RS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2</a:t>
                    </a:r>
                    <a:r>
                      <a:rPr lang="sr-Cyrl-R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9.8787273542026766E-2"/>
                  <c:y val="-0.126340558781503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sr-Cyrl-RS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РАЗВОЈ</a:t>
                    </a:r>
                    <a:r>
                      <a:rPr lang="sr-Cyrl-RS" sz="10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КУЛТУРЕ И ИНФОРМИСАЊА</a:t>
                    </a:r>
                    <a:r>
                      <a:rPr lang="sr-Cyrl-RS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sz="1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</a:t>
                    </a:r>
                    <a:r>
                      <a:rPr lang="sr-Cyrl-RS" sz="1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20524575891428207"/>
                  <c:y val="-0.25459578565344593"/>
                </c:manualLayout>
              </c:layout>
              <c:tx>
                <c:rich>
                  <a:bodyPr/>
                  <a:lstStyle/>
                  <a:p>
                    <a:r>
                      <a:rPr lang="sr-Cyrl-RS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РАЗВОЈ</a:t>
                    </a:r>
                    <a:r>
                      <a:rPr lang="sr-Cyrl-RS" sz="10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СПОРТА И ОМЛАДИНЕ</a:t>
                    </a:r>
                    <a:r>
                      <a:rPr lang="sr-Cyrl-RS" sz="1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n-US" sz="1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</a:t>
                    </a:r>
                    <a:r>
                      <a:rPr lang="sr-Cyrl-RS" sz="1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sr-Cyrl-RS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4216000</c:v>
                </c:pt>
                <c:pt idx="1">
                  <c:v>34700000</c:v>
                </c:pt>
                <c:pt idx="2">
                  <c:v>3470000</c:v>
                </c:pt>
                <c:pt idx="3">
                  <c:v>13587021</c:v>
                </c:pt>
                <c:pt idx="4">
                  <c:v>11530000</c:v>
                </c:pt>
                <c:pt idx="5">
                  <c:v>34877000</c:v>
                </c:pt>
                <c:pt idx="6">
                  <c:v>66164571</c:v>
                </c:pt>
                <c:pt idx="7">
                  <c:v>16163086</c:v>
                </c:pt>
                <c:pt idx="8">
                  <c:v>34606000</c:v>
                </c:pt>
                <c:pt idx="9">
                  <c:v>0</c:v>
                </c:pt>
                <c:pt idx="10">
                  <c:v>20188000</c:v>
                </c:pt>
                <c:pt idx="11">
                  <c:v>6386540</c:v>
                </c:pt>
                <c:pt idx="12">
                  <c:v>16769864</c:v>
                </c:pt>
                <c:pt idx="13">
                  <c:v>14063000</c:v>
                </c:pt>
                <c:pt idx="14">
                  <c:v>72176276</c:v>
                </c:pt>
                <c:pt idx="15">
                  <c:v>11922642</c:v>
                </c:pt>
                <c:pt idx="16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b="1" dirty="0" smtClean="0"/>
            <a:t>Општинска управа</a:t>
          </a:r>
          <a:endParaRPr lang="sr-Cyrl-RS" sz="1600" b="1" dirty="0"/>
        </a:p>
        <a:p>
          <a:r>
            <a:rPr lang="sr-Cyrl-RS" sz="1600" b="1" dirty="0" smtClean="0"/>
            <a:t>Председник општине</a:t>
          </a:r>
          <a:endParaRPr lang="sr-Cyrl-RS" sz="1600" b="1" dirty="0"/>
        </a:p>
        <a:p>
          <a:r>
            <a:rPr lang="sr-Cyrl-RS" sz="1600" b="1" dirty="0" smtClean="0"/>
            <a:t>Општинско  </a:t>
          </a:r>
          <a:r>
            <a:rPr lang="sr-Cyrl-RS" sz="1600" b="1" dirty="0"/>
            <a:t>веће</a:t>
          </a:r>
        </a:p>
        <a:p>
          <a:r>
            <a:rPr lang="sr-Cyrl-RS" sz="1600" b="1" dirty="0"/>
            <a:t>Скупштина </a:t>
          </a:r>
          <a:r>
            <a:rPr lang="sr-Cyrl-RS" sz="1600" b="1" dirty="0" smtClean="0"/>
            <a:t>општине</a:t>
          </a:r>
          <a:endParaRPr lang="en-US" sz="1600" b="1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Предшколска установа</a:t>
          </a:r>
        </a:p>
        <a:p>
          <a:r>
            <a:rPr lang="sr-Cyrl-RS" sz="1300" b="1" dirty="0">
              <a:solidFill>
                <a:schemeClr val="bg1"/>
              </a:solidFill>
            </a:rPr>
            <a:t>Месне заједнице</a:t>
          </a:r>
        </a:p>
        <a:p>
          <a:r>
            <a:rPr lang="sr-Cyrl-RS" sz="1300" b="1" dirty="0" smtClean="0">
              <a:solidFill>
                <a:schemeClr val="bg1"/>
              </a:solidFill>
            </a:rPr>
            <a:t>Народна библиотека</a:t>
          </a:r>
          <a:endParaRPr lang="sr-Cyrl-RS" sz="1300" b="1" dirty="0">
            <a:solidFill>
              <a:schemeClr val="bg1"/>
            </a:solidFill>
          </a:endParaRPr>
        </a:p>
        <a:p>
          <a:r>
            <a:rPr lang="sr-Cyrl-RS" sz="1300" b="1" dirty="0">
              <a:solidFill>
                <a:schemeClr val="bg1"/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300" b="1" dirty="0"/>
            <a:t>Основне школе </a:t>
          </a:r>
        </a:p>
        <a:p>
          <a:r>
            <a:rPr lang="sr-Cyrl-RS" sz="1300" b="1" dirty="0"/>
            <a:t>Средње школе</a:t>
          </a:r>
        </a:p>
        <a:p>
          <a:r>
            <a:rPr lang="sr-Cyrl-RS" sz="1300" b="1" dirty="0"/>
            <a:t>Дом здравља</a:t>
          </a:r>
          <a:endParaRPr lang="en-US" sz="1300" b="1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90270" custScaleY="96066" custLinFactNeighborX="7305" custLinFactNeighborY="-1058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 custLinFactNeighborX="63255" custLinFactNeighborY="73046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 custLinFactY="-50256" custLinFactNeighborX="-59621" custLinFactNeighborY="-100000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 custLinFactX="44339" custLinFactY="-6992" custLinFactNeighborX="100000" custLinFactNeighborY="-100000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 custLinFactY="100000" custLinFactNeighborX="-34738" custLinFactNeighborY="190520"/>
      <dgm:spPr/>
    </dgm:pt>
    <dgm:pt modelId="{3D7780BF-6503-41CB-98CA-855FDE3F921D}" type="pres">
      <dgm:prSet presAssocID="{C8F2A349-D54D-4B85-BD78-BA70A66CB9EA}" presName="Child1" presStyleLbl="node1" presStyleIdx="6" presStyleCnt="13" custScaleX="148099" custScaleY="142429" custLinFactNeighborX="13675" custLinFactNeighborY="47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 custLinFactX="100000" custLinFactNeighborX="155072" custLinFactNeighborY="88856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25450" custScaleY="83782" custLinFactNeighborX="-16242" custLinFactNeighborY="-29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 custLinFactY="100000" custLinFactNeighborX="-74185" custLinFactNeighborY="183268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 custLinFactX="475821" custLinFactY="-300000" custLinFactNeighborX="500000" custLinFactNeighborY="-335257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en-US" sz="1400" dirty="0" smtClean="0"/>
            <a:t>21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Средства из осталих </a:t>
          </a:r>
          <a:r>
            <a:rPr lang="sr-Cyrl-RS" sz="1200" b="1" dirty="0">
              <a:solidFill>
                <a:schemeClr val="bg1"/>
              </a:solidFill>
            </a:rPr>
            <a:t>извора</a:t>
          </a:r>
          <a:r>
            <a:rPr lang="sr-Cyrl-RS" sz="1300" b="1" dirty="0">
              <a:solidFill>
                <a:schemeClr val="bg1"/>
              </a:solidFill>
            </a:rPr>
            <a:t> </a:t>
          </a:r>
          <a:r>
            <a:rPr lang="en-US" sz="1300" b="1" dirty="0" smtClean="0">
              <a:solidFill>
                <a:schemeClr val="bg1"/>
              </a:solidFill>
            </a:rPr>
            <a:t>37.790</a:t>
          </a:r>
          <a:r>
            <a:rPr lang="sr-Cyrl-RS" sz="1200" b="1" dirty="0" smtClean="0">
              <a:solidFill>
                <a:schemeClr val="bg1"/>
              </a:solidFill>
            </a:rPr>
            <a:t>.000,00</a:t>
          </a:r>
          <a:endParaRPr lang="en-US" sz="12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Cyrl-RS" sz="1300" b="1" dirty="0"/>
            <a:t>Средства из буџета </a:t>
          </a:r>
          <a:r>
            <a:rPr lang="sr-Cyrl-RS" sz="1300" b="1" dirty="0" smtClean="0"/>
            <a:t>општине</a:t>
          </a:r>
        </a:p>
        <a:p>
          <a:r>
            <a:rPr lang="sr-Cyrl-RS" sz="1200" b="1" dirty="0" smtClean="0">
              <a:solidFill>
                <a:schemeClr val="bg1"/>
              </a:solidFill>
            </a:rPr>
            <a:t>3</a:t>
          </a:r>
          <a:r>
            <a:rPr lang="en-US" sz="1200" b="1" dirty="0" smtClean="0">
              <a:solidFill>
                <a:schemeClr val="bg1"/>
              </a:solidFill>
            </a:rPr>
            <a:t>24</a:t>
          </a:r>
          <a:r>
            <a:rPr lang="sr-Cyrl-RS" sz="1200" b="1" dirty="0" smtClean="0">
              <a:solidFill>
                <a:schemeClr val="bg1"/>
              </a:solidFill>
            </a:rPr>
            <a:t>.</a:t>
          </a:r>
          <a:r>
            <a:rPr lang="en-US" sz="1200" b="1" dirty="0" smtClean="0">
              <a:solidFill>
                <a:schemeClr val="bg1"/>
              </a:solidFill>
            </a:rPr>
            <a:t>030</a:t>
          </a:r>
          <a:r>
            <a:rPr lang="sr-Cyrl-RS" sz="1200" b="1" dirty="0" smtClean="0">
              <a:solidFill>
                <a:schemeClr val="bg1"/>
              </a:solidFill>
            </a:rPr>
            <a:t>.</a:t>
          </a:r>
          <a:r>
            <a:rPr lang="en-US" sz="1200" b="1" dirty="0" smtClean="0">
              <a:solidFill>
                <a:schemeClr val="bg1"/>
              </a:solidFill>
            </a:rPr>
            <a:t>0</a:t>
          </a:r>
          <a:r>
            <a:rPr lang="sr-Cyrl-RS" sz="1200" b="1" dirty="0" smtClean="0">
              <a:solidFill>
                <a:schemeClr val="bg1"/>
              </a:solidFill>
            </a:rPr>
            <a:t>00,00</a:t>
          </a:r>
        </a:p>
        <a:p>
          <a:endParaRPr lang="en-US" sz="1100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Cyrl-RS" sz="1200" b="1" dirty="0"/>
            <a:t>Пренета средства из ранијих година</a:t>
          </a:r>
          <a:r>
            <a:rPr lang="sr-Cyrl-RS" sz="1200" b="1" dirty="0">
              <a:solidFill>
                <a:srgbClr val="FF0000"/>
              </a:solidFill>
            </a:rPr>
            <a:t> </a:t>
          </a:r>
          <a:endParaRPr lang="sr-Cyrl-RS" sz="1200" b="1" dirty="0" smtClean="0">
            <a:solidFill>
              <a:srgbClr val="FF0000"/>
            </a:solidFill>
          </a:endParaRPr>
        </a:p>
        <a:p>
          <a:r>
            <a:rPr lang="sr-Cyrl-RS" sz="1200" b="1" dirty="0" smtClean="0">
              <a:solidFill>
                <a:schemeClr val="bg1"/>
              </a:solidFill>
            </a:rPr>
            <a:t>00</a:t>
          </a:r>
          <a:r>
            <a:rPr lang="sr-Cyrl-RS" sz="1100" dirty="0" smtClean="0">
              <a:solidFill>
                <a:schemeClr val="bg1"/>
              </a:solidFill>
            </a:rPr>
            <a:t> </a:t>
          </a:r>
          <a:endParaRPr lang="en-US" sz="1100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Укупан буџет </a:t>
          </a:r>
          <a:r>
            <a:rPr lang="sr-Cyrl-RS" sz="1300" b="1" dirty="0" smtClean="0">
              <a:solidFill>
                <a:schemeClr val="bg1"/>
              </a:solidFill>
            </a:rPr>
            <a:t>општине</a:t>
          </a:r>
        </a:p>
        <a:p>
          <a:pPr algn="ctr"/>
          <a:r>
            <a:rPr lang="sr-Cyrl-RS" sz="1200" b="1" dirty="0" smtClean="0">
              <a:solidFill>
                <a:schemeClr val="bg1"/>
              </a:solidFill>
            </a:rPr>
            <a:t>3</a:t>
          </a:r>
          <a:r>
            <a:rPr lang="en-US" sz="1200" b="1" dirty="0" smtClean="0">
              <a:solidFill>
                <a:schemeClr val="bg1"/>
              </a:solidFill>
            </a:rPr>
            <a:t>61</a:t>
          </a:r>
          <a:r>
            <a:rPr lang="sr-Cyrl-RS" sz="1200" b="1" dirty="0" smtClean="0">
              <a:solidFill>
                <a:schemeClr val="bg1"/>
              </a:solidFill>
            </a:rPr>
            <a:t>.82</a:t>
          </a:r>
          <a:r>
            <a:rPr lang="en-US" sz="1200" b="1" dirty="0" smtClean="0">
              <a:solidFill>
                <a:schemeClr val="bg1"/>
              </a:solidFill>
            </a:rPr>
            <a:t>0</a:t>
          </a:r>
          <a:r>
            <a:rPr lang="sr-Cyrl-RS" sz="1200" b="1" dirty="0" smtClean="0">
              <a:solidFill>
                <a:schemeClr val="bg1"/>
              </a:solidFill>
            </a:rPr>
            <a:t>.</a:t>
          </a:r>
          <a:r>
            <a:rPr lang="en-US" sz="1200" b="1" dirty="0" smtClean="0">
              <a:solidFill>
                <a:schemeClr val="bg1"/>
              </a:solidFill>
            </a:rPr>
            <a:t>0</a:t>
          </a:r>
          <a:r>
            <a:rPr lang="sr-Cyrl-RS" sz="1200" b="1" dirty="0" smtClean="0">
              <a:solidFill>
                <a:schemeClr val="bg1"/>
              </a:solidFill>
            </a:rPr>
            <a:t>00,00</a:t>
          </a:r>
          <a:endParaRPr lang="en-US" sz="1200" dirty="0">
            <a:solidFill>
              <a:schemeClr val="bg1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33484" custScaleY="120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ScaleX="62834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36842" custScaleY="12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ScaleX="63027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3012" custScaleY="124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ScaleX="43923" custLinFactNeighborX="-86407" custLinFactNeighborY="-327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Ang="0" custScaleX="125987" custScaleY="123646" custLinFactX="-33" custLinFactNeighborX="-100000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latin typeface="Calibri" panose="020F0502020204030204" pitchFamily="34" charset="0"/>
            </a:rPr>
            <a:t>.</a:t>
          </a:r>
          <a:endParaRPr lang="en-US" sz="1400" b="1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dirty="0">
              <a:latin typeface="Calibri" panose="020F0502020204030204" pitchFamily="34" charset="0"/>
            </a:rPr>
            <a:t>х </a:t>
          </a:r>
          <a:r>
            <a:rPr lang="sr-Cyrl-RS" altLang="en-US" sz="1400" b="1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Представљају вишак прихода буџета града који нису потрошени у претходној  буџетској години</a:t>
          </a:r>
          <a:endParaRPr lang="en-US" sz="1400" b="1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Cyrl-RS" dirty="0" smtClean="0">
              <a:solidFill>
                <a:schemeClr val="bg1"/>
              </a:solidFill>
            </a:rPr>
            <a:t>3</a:t>
          </a:r>
          <a:r>
            <a:rPr lang="en-US" dirty="0" smtClean="0">
              <a:solidFill>
                <a:schemeClr val="bg1"/>
              </a:solidFill>
            </a:rPr>
            <a:t>61</a:t>
          </a:r>
          <a:r>
            <a:rPr lang="sr-Cyrl-RS" dirty="0" smtClean="0">
              <a:solidFill>
                <a:schemeClr val="bg1"/>
              </a:solidFill>
            </a:rPr>
            <a:t>.82</a:t>
          </a:r>
          <a:r>
            <a:rPr lang="en-US" dirty="0" smtClean="0">
              <a:solidFill>
                <a:schemeClr val="bg1"/>
              </a:solidFill>
            </a:rPr>
            <a:t>0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0</a:t>
          </a:r>
          <a:r>
            <a:rPr lang="sr-Cyrl-RS" dirty="0" smtClean="0">
              <a:solidFill>
                <a:schemeClr val="bg1"/>
              </a:solidFill>
            </a:rPr>
            <a:t>00,00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>
        <a:solidFill>
          <a:schemeClr val="accent1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Приходи од  пореза </a:t>
          </a:r>
          <a:r>
            <a:rPr lang="sr-Cyrl-RS" sz="1300" b="1" dirty="0" smtClean="0">
              <a:solidFill>
                <a:schemeClr val="bg1"/>
              </a:solidFill>
            </a:rPr>
            <a:t>1</a:t>
          </a:r>
          <a:r>
            <a:rPr lang="en-US" sz="1300" b="1" dirty="0" smtClean="0">
              <a:solidFill>
                <a:schemeClr val="bg1"/>
              </a:solidFill>
            </a:rPr>
            <a:t>26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583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0</a:t>
          </a:r>
          <a:r>
            <a:rPr lang="sr-Cyrl-RS" sz="1300" b="1" dirty="0" smtClean="0">
              <a:solidFill>
                <a:schemeClr val="bg1"/>
              </a:solidFill>
            </a:rPr>
            <a:t>00,00       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r-Cyrl-RS" sz="1300" b="1" dirty="0" smtClean="0">
              <a:solidFill>
                <a:schemeClr val="bg1"/>
              </a:solidFill>
            </a:rPr>
            <a:t>Трансфери</a:t>
          </a:r>
        </a:p>
        <a:p>
          <a:pPr algn="ctr"/>
          <a:r>
            <a:rPr lang="sr-Cyrl-RS" sz="1300" b="1" dirty="0" smtClean="0">
              <a:solidFill>
                <a:schemeClr val="bg1"/>
              </a:solidFill>
            </a:rPr>
            <a:t>17</a:t>
          </a:r>
          <a:r>
            <a:rPr lang="en-US" sz="1300" b="1" dirty="0" smtClean="0">
              <a:solidFill>
                <a:schemeClr val="bg1"/>
              </a:solidFill>
            </a:rPr>
            <a:t>7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701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000.</a:t>
          </a:r>
          <a:r>
            <a:rPr lang="sr-Cyrl-RS" sz="1300" b="1" dirty="0" smtClean="0">
              <a:solidFill>
                <a:schemeClr val="bg1"/>
              </a:solidFill>
            </a:rPr>
            <a:t>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Други приходи </a:t>
          </a:r>
          <a:r>
            <a:rPr lang="en-US" sz="1300" b="1" dirty="0" smtClean="0">
              <a:solidFill>
                <a:schemeClr val="bg1"/>
              </a:solidFill>
            </a:rPr>
            <a:t>52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636</a:t>
          </a:r>
          <a:r>
            <a:rPr lang="sr-Cyrl-RS" sz="1300" b="1" dirty="0" smtClean="0">
              <a:solidFill>
                <a:schemeClr val="bg1"/>
              </a:solidFill>
            </a:rPr>
            <a:t>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dirty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 custLinFactNeighborX="-1903" custLinFactNeighborY="1361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142285" custScaleY="110551" custRadScaleRad="95279" custRadScaleInc="-3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41447" custScaleY="110812" custRadScaleRad="129765" custRadScaleInc="-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7207" custRadScaleRad="125800" custRadScaleInc="-3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142434" custScaleY="114526" custRadScaleRad="100380" custRadScaleInc="-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125744" custRadScaleRad="123539" custRadScaleInc="2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143433" custScaleY="116205" custRadScaleRad="129807" custRadScaleInc="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Расходи</a:t>
          </a:r>
          <a:r>
            <a:rPr lang="sr-Cyrl-RS" sz="1400" b="1" dirty="0"/>
            <a:t>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>
        <a:solidFill>
          <a:srgbClr val="C00000"/>
        </a:solidFill>
      </dgm:spPr>
      <dgm:t>
        <a:bodyPr/>
        <a:lstStyle/>
        <a:p>
          <a:r>
            <a:rPr lang="sr-Cyrl-RS" b="1" dirty="0">
              <a:solidFill>
                <a:schemeClr val="bg1"/>
              </a:solidFill>
            </a:rPr>
            <a:t>Укупни расходи и издаци </a:t>
          </a:r>
          <a:r>
            <a:rPr lang="sr-Cyrl-RS" b="1" dirty="0" smtClean="0">
              <a:solidFill>
                <a:schemeClr val="bg1"/>
              </a:solidFill>
            </a:rPr>
            <a:t>3</a:t>
          </a:r>
          <a:r>
            <a:rPr lang="en-US" b="1" dirty="0" smtClean="0">
              <a:solidFill>
                <a:schemeClr val="bg1"/>
              </a:solidFill>
            </a:rPr>
            <a:t>61</a:t>
          </a:r>
          <a:r>
            <a:rPr lang="sr-Cyrl-RS" b="1" dirty="0" smtClean="0">
              <a:solidFill>
                <a:schemeClr val="bg1"/>
              </a:solidFill>
            </a:rPr>
            <a:t>.82</a:t>
          </a:r>
          <a:r>
            <a:rPr lang="en-US" b="1" dirty="0" smtClean="0">
              <a:solidFill>
                <a:schemeClr val="bg1"/>
              </a:solidFill>
            </a:rPr>
            <a:t>0</a:t>
          </a:r>
          <a:r>
            <a:rPr lang="sr-Cyrl-RS" b="1" dirty="0" smtClean="0">
              <a:solidFill>
                <a:schemeClr val="bg1"/>
              </a:solidFill>
            </a:rPr>
            <a:t>.</a:t>
          </a:r>
          <a:r>
            <a:rPr lang="en-US" b="1" dirty="0" smtClean="0">
              <a:solidFill>
                <a:schemeClr val="bg1"/>
              </a:solidFill>
            </a:rPr>
            <a:t>0</a:t>
          </a:r>
          <a:r>
            <a:rPr lang="sr-Cyrl-RS" b="1" dirty="0" smtClean="0">
              <a:solidFill>
                <a:schemeClr val="bg1"/>
              </a:solidFill>
            </a:rPr>
            <a:t>00,00</a:t>
          </a:r>
          <a:endParaRPr lang="en-US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300" b="1" dirty="0">
              <a:solidFill>
                <a:schemeClr val="bg1"/>
              </a:solidFill>
            </a:rPr>
            <a:t>Коришћење роба и </a:t>
          </a:r>
          <a:r>
            <a:rPr lang="ru-RU" sz="1300" b="1" dirty="0" smtClean="0">
              <a:solidFill>
                <a:schemeClr val="bg1"/>
              </a:solidFill>
            </a:rPr>
            <a:t>услуга 1</a:t>
          </a:r>
          <a:r>
            <a:rPr lang="en-US" sz="1300" b="1" dirty="0" smtClean="0">
              <a:solidFill>
                <a:schemeClr val="bg1"/>
              </a:solidFill>
            </a:rPr>
            <a:t>10</a:t>
          </a:r>
          <a:r>
            <a:rPr lang="ru-RU" sz="1300" b="1" dirty="0" smtClean="0">
              <a:solidFill>
                <a:schemeClr val="bg1"/>
              </a:solidFill>
            </a:rPr>
            <a:t>.6</a:t>
          </a:r>
          <a:r>
            <a:rPr lang="en-US" sz="1300" b="1" dirty="0" smtClean="0">
              <a:solidFill>
                <a:schemeClr val="bg1"/>
              </a:solidFill>
            </a:rPr>
            <a:t>58</a:t>
          </a:r>
          <a:r>
            <a:rPr lang="ru-RU" sz="1300" b="1" dirty="0" smtClean="0">
              <a:solidFill>
                <a:schemeClr val="bg1"/>
              </a:solidFill>
            </a:rPr>
            <a:t>.9</a:t>
          </a:r>
          <a:r>
            <a:rPr lang="en-US" sz="1300" b="1" dirty="0" smtClean="0">
              <a:solidFill>
                <a:schemeClr val="bg1"/>
              </a:solidFill>
            </a:rPr>
            <a:t>78</a:t>
          </a:r>
          <a:r>
            <a:rPr lang="ru-RU" sz="1300" b="1" dirty="0" smtClean="0">
              <a:solidFill>
                <a:schemeClr val="bg1"/>
              </a:solidFill>
            </a:rPr>
            <a:t>,00 </a:t>
          </a:r>
          <a:r>
            <a:rPr lang="ru-RU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Субвенције </a:t>
          </a:r>
          <a:r>
            <a:rPr lang="sr-Cyrl-RS" sz="1300" b="1" dirty="0" smtClean="0">
              <a:solidFill>
                <a:schemeClr val="bg1"/>
              </a:solidFill>
            </a:rPr>
            <a:t>17.7</a:t>
          </a:r>
          <a:r>
            <a:rPr lang="en-US" sz="1300" b="1" dirty="0" smtClean="0">
              <a:solidFill>
                <a:schemeClr val="bg1"/>
              </a:solidFill>
            </a:rPr>
            <a:t>2</a:t>
          </a:r>
          <a:r>
            <a:rPr lang="sr-Cyrl-RS" sz="1300" b="1" dirty="0" smtClean="0">
              <a:solidFill>
                <a:schemeClr val="bg1"/>
              </a:solidFill>
            </a:rPr>
            <a:t>5.000,00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Капитални издаци </a:t>
          </a:r>
          <a:r>
            <a:rPr lang="en-US" sz="1300" b="1" dirty="0" smtClean="0">
              <a:solidFill>
                <a:schemeClr val="bg1"/>
              </a:solidFill>
            </a:rPr>
            <a:t>89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622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571</a:t>
          </a:r>
          <a:r>
            <a:rPr lang="sr-Cyrl-RS" sz="1300" b="1" dirty="0" smtClean="0">
              <a:solidFill>
                <a:schemeClr val="bg1"/>
              </a:solidFill>
            </a:rPr>
            <a:t>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>
        <a:solidFill>
          <a:schemeClr val="accent1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Расходи за </a:t>
          </a:r>
          <a:r>
            <a:rPr lang="sr-Cyrl-RS" sz="1300" b="1" dirty="0" smtClean="0">
              <a:solidFill>
                <a:schemeClr val="bg1"/>
              </a:solidFill>
            </a:rPr>
            <a:t>запослене </a:t>
          </a:r>
          <a:r>
            <a:rPr lang="en-US" sz="1300" b="1" dirty="0" smtClean="0">
              <a:solidFill>
                <a:schemeClr val="bg1"/>
              </a:solidFill>
            </a:rPr>
            <a:t>63.409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911</a:t>
          </a:r>
          <a:r>
            <a:rPr lang="sr-Cyrl-RS" sz="1300" b="1" dirty="0" smtClean="0">
              <a:solidFill>
                <a:schemeClr val="bg1"/>
              </a:solidFill>
            </a:rPr>
            <a:t>.000,00динара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>
        <a:solidFill>
          <a:schemeClr val="accent5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Социјална помоћ </a:t>
          </a:r>
          <a:r>
            <a:rPr lang="sr-Cyrl-RS" sz="1300" b="1" dirty="0" smtClean="0">
              <a:solidFill>
                <a:schemeClr val="bg1"/>
              </a:solidFill>
            </a:rPr>
            <a:t>1</a:t>
          </a:r>
          <a:r>
            <a:rPr lang="en-US" sz="1300" b="1" dirty="0" smtClean="0">
              <a:solidFill>
                <a:schemeClr val="bg1"/>
              </a:solidFill>
            </a:rPr>
            <a:t>7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829</a:t>
          </a:r>
          <a:r>
            <a:rPr lang="sr-Cyrl-RS" sz="1300" b="1" dirty="0" smtClean="0">
              <a:solidFill>
                <a:schemeClr val="bg1"/>
              </a:solidFill>
            </a:rPr>
            <a:t>.000,00динара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>
        <a:solidFill>
          <a:schemeClr val="accent4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Дотације и </a:t>
          </a:r>
          <a:r>
            <a:rPr lang="sr-Cyrl-RS" sz="1300" b="1" dirty="0" smtClean="0">
              <a:solidFill>
                <a:schemeClr val="bg1"/>
              </a:solidFill>
            </a:rPr>
            <a:t>трансфери 3</a:t>
          </a:r>
          <a:r>
            <a:rPr lang="en-US" sz="1300" b="1" dirty="0" smtClean="0">
              <a:solidFill>
                <a:schemeClr val="bg1"/>
              </a:solidFill>
            </a:rPr>
            <a:t>0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351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540</a:t>
          </a:r>
          <a:r>
            <a:rPr lang="sr-Cyrl-RS" sz="1300" b="1" dirty="0" smtClean="0">
              <a:solidFill>
                <a:schemeClr val="bg1"/>
              </a:solidFill>
            </a:rPr>
            <a:t>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>
        <a:solidFill>
          <a:schemeClr val="accent6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Остали </a:t>
          </a:r>
          <a:r>
            <a:rPr lang="sr-Cyrl-RS" sz="1300" b="1" dirty="0" smtClean="0">
              <a:solidFill>
                <a:schemeClr val="bg1"/>
              </a:solidFill>
            </a:rPr>
            <a:t>расходи </a:t>
          </a:r>
          <a:r>
            <a:rPr lang="en-US" sz="1300" b="1" dirty="0" smtClean="0">
              <a:solidFill>
                <a:schemeClr val="bg1"/>
              </a:solidFill>
            </a:rPr>
            <a:t>30.223.000.00</a:t>
          </a:r>
          <a:r>
            <a:rPr lang="sr-Cyrl-RS" sz="1300" b="1" dirty="0" smtClean="0">
              <a:solidFill>
                <a:schemeClr val="bg1"/>
              </a:solidFill>
            </a:rPr>
            <a:t>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Средства резерве </a:t>
          </a:r>
          <a:r>
            <a:rPr lang="en-US" sz="1300" b="1" dirty="0" smtClean="0">
              <a:solidFill>
                <a:schemeClr val="bg1"/>
              </a:solidFill>
            </a:rPr>
            <a:t>2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0</a:t>
          </a:r>
          <a:r>
            <a:rPr lang="sr-Cyrl-RS" sz="1300" b="1" dirty="0" smtClean="0">
              <a:solidFill>
                <a:schemeClr val="bg1"/>
              </a:solidFill>
            </a:rPr>
            <a:t>00.000,00</a:t>
          </a:r>
          <a:endParaRPr lang="en-US" sz="13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702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6337" custScaleY="136277" custRadScaleRad="87617" custRadScaleInc="2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9358" custScaleY="129967" custRadScaleRad="108398" custRadScaleInc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02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0246" custScaleY="138096" custRadScaleRad="116380" custRadScaleInc="-65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77126" custScaleY="135271" custRadScaleRad="86668" custRadScaleInc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61811" custScaleY="139854" custRadScaleRad="112250" custRadScaleInc="39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63043" custScaleY="135394" custRadScaleRad="91445" custRadScaleInc="-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9900" custScaleY="131362" custRadScaleRad="99768" custRadScaleInc="-3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671936" y="163681"/>
          <a:ext cx="3168595" cy="33719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Општинска управа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Председник општине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 </a:t>
          </a:r>
          <a:r>
            <a:rPr lang="sr-Cyrl-RS" sz="1600" b="1" kern="1200" dirty="0"/>
            <a:t>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Скупштина </a:t>
          </a:r>
          <a:r>
            <a:rPr lang="sr-Cyrl-RS" sz="1600" b="1" kern="1200" dirty="0" smtClean="0"/>
            <a:t>општине</a:t>
          </a:r>
          <a:endParaRPr lang="en-US" sz="1600" b="1" kern="1200" dirty="0"/>
        </a:p>
      </dsp:txBody>
      <dsp:txXfrm>
        <a:off x="2135966" y="657495"/>
        <a:ext cx="2240535" cy="2384342"/>
      </dsp:txXfrm>
    </dsp:sp>
    <dsp:sp modelId="{6AE34D3E-FD5D-4402-89AF-BF559D3EC92D}">
      <dsp:nvSpPr>
        <dsp:cNvPr id="0" name=""/>
        <dsp:cNvSpPr/>
      </dsp:nvSpPr>
      <dsp:spPr>
        <a:xfrm>
          <a:off x="3494491" y="591301"/>
          <a:ext cx="390377" cy="3903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54659" y="3290205"/>
          <a:ext cx="282664" cy="28293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980754" y="1890597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91610" y="3598648"/>
          <a:ext cx="390377" cy="39037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403481" y="860953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414211" y="3301421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6" y="864098"/>
          <a:ext cx="2113419" cy="203185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Предшколска установа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Месне заједнице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Народна библиотека</a:t>
          </a:r>
          <a:endParaRPr lang="sr-Cyrl-RS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Туристичка организација </a:t>
          </a:r>
        </a:p>
      </dsp:txBody>
      <dsp:txXfrm>
        <a:off x="309497" y="1161656"/>
        <a:ext cx="1494413" cy="1436740"/>
      </dsp:txXfrm>
    </dsp:sp>
    <dsp:sp modelId="{D4397D2C-6DDE-4A42-9855-5F94ADD7F1F8}">
      <dsp:nvSpPr>
        <dsp:cNvPr id="0" name=""/>
        <dsp:cNvSpPr/>
      </dsp:nvSpPr>
      <dsp:spPr>
        <a:xfrm>
          <a:off x="2852611" y="873255"/>
          <a:ext cx="390377" cy="39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081863" y="3571492"/>
          <a:ext cx="705681" cy="705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701211" y="128638"/>
          <a:ext cx="1790210" cy="119521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Основне школе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Средње школе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Дом здравља</a:t>
          </a:r>
          <a:endParaRPr lang="en-US" sz="1300" b="1" kern="1200" dirty="0"/>
        </a:p>
      </dsp:txBody>
      <dsp:txXfrm>
        <a:off x="4963381" y="303673"/>
        <a:ext cx="1265870" cy="845143"/>
      </dsp:txXfrm>
    </dsp:sp>
    <dsp:sp modelId="{4ABBCF6F-E7DA-4CE7-A2F5-6DD06BFAA1FA}">
      <dsp:nvSpPr>
        <dsp:cNvPr id="0" name=""/>
        <dsp:cNvSpPr/>
      </dsp:nvSpPr>
      <dsp:spPr>
        <a:xfrm>
          <a:off x="4188493" y="2519090"/>
          <a:ext cx="390377" cy="3903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563" y="3784223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5590673" y="1584175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en-US" sz="1400" kern="1200" dirty="0" smtClean="0"/>
            <a:t>21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942" y="666870"/>
          <a:ext cx="1555408" cy="140256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Средства из буџета </a:t>
          </a:r>
          <a:r>
            <a:rPr lang="sr-Cyrl-RS" sz="1300" b="1" kern="1200" dirty="0" smtClean="0"/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3</a:t>
          </a:r>
          <a:r>
            <a:rPr lang="en-US" sz="1200" b="1" kern="1200" dirty="0" smtClean="0">
              <a:solidFill>
                <a:schemeClr val="bg1"/>
              </a:solidFill>
            </a:rPr>
            <a:t>24</a:t>
          </a:r>
          <a:r>
            <a:rPr lang="sr-Cyrl-RS" sz="1200" b="1" kern="1200" dirty="0" smtClean="0">
              <a:solidFill>
                <a:schemeClr val="bg1"/>
              </a:solidFill>
            </a:rPr>
            <a:t>.</a:t>
          </a:r>
          <a:r>
            <a:rPr lang="en-US" sz="1200" b="1" kern="1200" dirty="0" smtClean="0">
              <a:solidFill>
                <a:schemeClr val="bg1"/>
              </a:solidFill>
            </a:rPr>
            <a:t>030</a:t>
          </a:r>
          <a:r>
            <a:rPr lang="sr-Cyrl-RS" sz="1200" b="1" kern="1200" dirty="0" smtClean="0">
              <a:solidFill>
                <a:schemeClr val="bg1"/>
              </a:solidFill>
            </a:rPr>
            <a:t>.</a:t>
          </a:r>
          <a:r>
            <a:rPr lang="en-US" sz="1200" b="1" kern="1200" dirty="0" smtClean="0">
              <a:solidFill>
                <a:schemeClr val="bg1"/>
              </a:solidFill>
            </a:rPr>
            <a:t>0</a:t>
          </a:r>
          <a:r>
            <a:rPr lang="sr-Cyrl-RS" sz="1200" b="1" kern="1200" dirty="0" smtClean="0">
              <a:solidFill>
                <a:schemeClr val="bg1"/>
              </a:solidFill>
            </a:rPr>
            <a:t>00,00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230726" y="872271"/>
        <a:ext cx="1099840" cy="991761"/>
      </dsp:txXfrm>
    </dsp:sp>
    <dsp:sp modelId="{98F3E7AB-6934-48FA-B82F-FBEAF1B2375D}">
      <dsp:nvSpPr>
        <dsp:cNvPr id="0" name=""/>
        <dsp:cNvSpPr/>
      </dsp:nvSpPr>
      <dsp:spPr>
        <a:xfrm>
          <a:off x="1652968" y="1030232"/>
          <a:ext cx="424656" cy="67583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09256" y="1318211"/>
        <a:ext cx="312080" cy="99880"/>
      </dsp:txXfrm>
    </dsp:sp>
    <dsp:sp modelId="{2F60A798-586E-4E47-B649-25F047F36835}">
      <dsp:nvSpPr>
        <dsp:cNvPr id="0" name=""/>
        <dsp:cNvSpPr/>
      </dsp:nvSpPr>
      <dsp:spPr>
        <a:xfrm>
          <a:off x="2172242" y="661160"/>
          <a:ext cx="1594536" cy="1413983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r>
            <a:rPr lang="sr-Cyrl-RS" sz="1200" b="1" kern="1200" dirty="0">
              <a:solidFill>
                <a:srgbClr val="FF0000"/>
              </a:solidFill>
            </a:rPr>
            <a:t> </a:t>
          </a:r>
          <a:endParaRPr lang="sr-Cyrl-RS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00</a:t>
          </a:r>
          <a:r>
            <a:rPr lang="sr-Cyrl-RS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05756" y="868233"/>
        <a:ext cx="1127508" cy="999837"/>
      </dsp:txXfrm>
    </dsp:sp>
    <dsp:sp modelId="{41F09F99-3DCC-47E4-9188-F7D103A1F6E3}">
      <dsp:nvSpPr>
        <dsp:cNvPr id="0" name=""/>
        <dsp:cNvSpPr/>
      </dsp:nvSpPr>
      <dsp:spPr>
        <a:xfrm>
          <a:off x="3861396" y="1030232"/>
          <a:ext cx="425960" cy="675838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917857" y="1318058"/>
        <a:ext cx="313038" cy="100186"/>
      </dsp:txXfrm>
    </dsp:sp>
    <dsp:sp modelId="{6C1FFF0F-B1A4-4C41-B9D3-30452A0DFA4B}">
      <dsp:nvSpPr>
        <dsp:cNvPr id="0" name=""/>
        <dsp:cNvSpPr/>
      </dsp:nvSpPr>
      <dsp:spPr>
        <a:xfrm>
          <a:off x="4381975" y="644800"/>
          <a:ext cx="1549908" cy="144670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из осталих </a:t>
          </a:r>
          <a:r>
            <a:rPr lang="sr-Cyrl-RS" sz="1200" b="1" kern="1200" dirty="0">
              <a:solidFill>
                <a:schemeClr val="bg1"/>
              </a:solidFill>
            </a:rPr>
            <a:t>извора</a:t>
          </a:r>
          <a:r>
            <a:rPr lang="sr-Cyrl-RS" sz="1300" b="1" kern="1200" dirty="0">
              <a:solidFill>
                <a:schemeClr val="bg1"/>
              </a:solidFill>
            </a:rPr>
            <a:t> </a:t>
          </a:r>
          <a:r>
            <a:rPr lang="en-US" sz="1300" b="1" kern="1200" dirty="0" smtClean="0">
              <a:solidFill>
                <a:schemeClr val="bg1"/>
              </a:solidFill>
            </a:rPr>
            <a:t>37.790</a:t>
          </a:r>
          <a:r>
            <a:rPr lang="sr-Cyrl-RS" sz="1200" b="1" kern="1200" dirty="0" smtClean="0">
              <a:solidFill>
                <a:schemeClr val="bg1"/>
              </a:solidFill>
            </a:rPr>
            <a:t>.000,00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4608954" y="856665"/>
        <a:ext cx="1095950" cy="1022973"/>
      </dsp:txXfrm>
    </dsp:sp>
    <dsp:sp modelId="{87C2FC52-975B-4E62-B5E0-1AB7C844E900}">
      <dsp:nvSpPr>
        <dsp:cNvPr id="0" name=""/>
        <dsp:cNvSpPr/>
      </dsp:nvSpPr>
      <dsp:spPr>
        <a:xfrm>
          <a:off x="5944744" y="1008112"/>
          <a:ext cx="296848" cy="675838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84091" y="1147335"/>
        <a:ext cx="218154" cy="397392"/>
      </dsp:txXfrm>
    </dsp:sp>
    <dsp:sp modelId="{2DB98FF9-EDB5-4EEE-AFA3-A57C7337F497}">
      <dsp:nvSpPr>
        <dsp:cNvPr id="0" name=""/>
        <dsp:cNvSpPr/>
      </dsp:nvSpPr>
      <dsp:spPr>
        <a:xfrm>
          <a:off x="6322965" y="619252"/>
          <a:ext cx="1468050" cy="144077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Укупан буџет </a:t>
          </a:r>
          <a:r>
            <a:rPr lang="sr-Cyrl-RS" sz="1300" b="1" kern="1200" dirty="0" smtClean="0">
              <a:solidFill>
                <a:schemeClr val="bg1"/>
              </a:solidFill>
            </a:rPr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3</a:t>
          </a:r>
          <a:r>
            <a:rPr lang="en-US" sz="1200" b="1" kern="1200" dirty="0" smtClean="0">
              <a:solidFill>
                <a:schemeClr val="bg1"/>
              </a:solidFill>
            </a:rPr>
            <a:t>61</a:t>
          </a:r>
          <a:r>
            <a:rPr lang="sr-Cyrl-RS" sz="1200" b="1" kern="1200" dirty="0" smtClean="0">
              <a:solidFill>
                <a:schemeClr val="bg1"/>
              </a:solidFill>
            </a:rPr>
            <a:t>.82</a:t>
          </a:r>
          <a:r>
            <a:rPr lang="en-US" sz="1200" b="1" kern="1200" dirty="0" smtClean="0">
              <a:solidFill>
                <a:schemeClr val="bg1"/>
              </a:solidFill>
            </a:rPr>
            <a:t>0</a:t>
          </a:r>
          <a:r>
            <a:rPr lang="sr-Cyrl-RS" sz="1200" b="1" kern="1200" dirty="0" smtClean="0">
              <a:solidFill>
                <a:schemeClr val="bg1"/>
              </a:solidFill>
            </a:rPr>
            <a:t>.</a:t>
          </a:r>
          <a:r>
            <a:rPr lang="en-US" sz="1200" b="1" kern="1200" dirty="0" smtClean="0">
              <a:solidFill>
                <a:schemeClr val="bg1"/>
              </a:solidFill>
            </a:rPr>
            <a:t>0</a:t>
          </a:r>
          <a:r>
            <a:rPr lang="sr-Cyrl-RS" sz="1200" b="1" kern="1200" dirty="0" smtClean="0">
              <a:solidFill>
                <a:schemeClr val="bg1"/>
              </a:solidFill>
            </a:rPr>
            <a:t>00,00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537956" y="830248"/>
        <a:ext cx="1038068" cy="1018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latin typeface="Calibri" panose="020F0502020204030204" pitchFamily="34" charset="0"/>
            </a:rPr>
            <a:t> </a:t>
          </a:r>
          <a:r>
            <a:rPr lang="sr-Cyrl-RS" altLang="en-US" sz="1400" b="1" kern="1200" dirty="0">
              <a:latin typeface="Calibri" panose="020F0502020204030204" pitchFamily="34" charset="0"/>
            </a:rPr>
            <a:t>.</a:t>
          </a:r>
          <a:endParaRPr lang="en-US" sz="1400" b="1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kern="1200" dirty="0">
              <a:latin typeface="Calibri" panose="020F0502020204030204" pitchFamily="34" charset="0"/>
            </a:rPr>
            <a:t>х </a:t>
          </a:r>
          <a:r>
            <a:rPr lang="sr-Cyrl-RS" altLang="en-US" sz="1400" b="1" kern="1200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b="1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25015" y="1224152"/>
          <a:ext cx="2955703" cy="295570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Cyrl-RS" sz="2400" kern="1200" dirty="0" smtClean="0">
              <a:solidFill>
                <a:schemeClr val="bg1"/>
              </a:solidFill>
            </a:rPr>
            <a:t>3</a:t>
          </a:r>
          <a:r>
            <a:rPr lang="en-US" sz="2400" kern="1200" dirty="0" smtClean="0">
              <a:solidFill>
                <a:schemeClr val="bg1"/>
              </a:solidFill>
            </a:rPr>
            <a:t>61</a:t>
          </a:r>
          <a:r>
            <a:rPr lang="sr-Cyrl-RS" sz="2400" kern="1200" dirty="0" smtClean="0">
              <a:solidFill>
                <a:schemeClr val="bg1"/>
              </a:solidFill>
            </a:rPr>
            <a:t>.82</a:t>
          </a:r>
          <a:r>
            <a:rPr lang="en-US" sz="2400" kern="1200" dirty="0" smtClean="0">
              <a:solidFill>
                <a:schemeClr val="bg1"/>
              </a:solidFill>
            </a:rPr>
            <a:t>0</a:t>
          </a:r>
          <a:r>
            <a:rPr lang="sr-Cyrl-RS" sz="2400" kern="1200" dirty="0" smtClean="0">
              <a:solidFill>
                <a:schemeClr val="bg1"/>
              </a:solidFill>
            </a:rPr>
            <a:t>.</a:t>
          </a:r>
          <a:r>
            <a:rPr lang="en-US" sz="2400" kern="1200" dirty="0" smtClean="0">
              <a:solidFill>
                <a:schemeClr val="bg1"/>
              </a:solidFill>
            </a:rPr>
            <a:t>0</a:t>
          </a:r>
          <a:r>
            <a:rPr lang="sr-Cyrl-RS" sz="2400" kern="1200" dirty="0" smtClean="0">
              <a:solidFill>
                <a:schemeClr val="bg1"/>
              </a:solidFill>
            </a:rPr>
            <a:t>00,00 </a:t>
          </a:r>
          <a:r>
            <a:rPr lang="sr-Cyrl-RS" sz="2400" kern="1200" dirty="0">
              <a:solidFill>
                <a:schemeClr val="bg1"/>
              </a:solidFill>
            </a:rPr>
            <a:t>динара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457868" y="1657005"/>
        <a:ext cx="2089997" cy="2089997"/>
      </dsp:txXfrm>
    </dsp:sp>
    <dsp:sp modelId="{63432802-399F-407F-AC10-7219543A0326}">
      <dsp:nvSpPr>
        <dsp:cNvPr id="0" name=""/>
        <dsp:cNvSpPr/>
      </dsp:nvSpPr>
      <dsp:spPr>
        <a:xfrm>
          <a:off x="2457063" y="-1"/>
          <a:ext cx="2102761" cy="1633779"/>
        </a:xfrm>
        <a:prstGeom prst="ellipse">
          <a:avLst/>
        </a:prstGeom>
        <a:solidFill>
          <a:schemeClr val="accent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Приходи од  пореза </a:t>
          </a:r>
          <a:r>
            <a:rPr lang="sr-Cyrl-RS" sz="1300" b="1" kern="1200" dirty="0" smtClean="0">
              <a:solidFill>
                <a:schemeClr val="bg1"/>
              </a:solidFill>
            </a:rPr>
            <a:t>1</a:t>
          </a:r>
          <a:r>
            <a:rPr lang="en-US" sz="1300" b="1" kern="1200" dirty="0" smtClean="0">
              <a:solidFill>
                <a:schemeClr val="bg1"/>
              </a:solidFill>
            </a:rPr>
            <a:t>26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583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0</a:t>
          </a:r>
          <a:r>
            <a:rPr lang="sr-Cyrl-RS" sz="1300" b="1" kern="1200" dirty="0" smtClean="0">
              <a:solidFill>
                <a:schemeClr val="bg1"/>
              </a:solidFill>
            </a:rPr>
            <a:t>00,00       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765005" y="239260"/>
        <a:ext cx="1486877" cy="1155257"/>
      </dsp:txXfrm>
    </dsp:sp>
    <dsp:sp modelId="{449BFEB2-6844-4A2C-8DC2-780280CBA079}">
      <dsp:nvSpPr>
        <dsp:cNvPr id="0" name=""/>
        <dsp:cNvSpPr/>
      </dsp:nvSpPr>
      <dsp:spPr>
        <a:xfrm>
          <a:off x="4636957" y="487827"/>
          <a:ext cx="2090376" cy="1637637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Трансфери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17</a:t>
          </a:r>
          <a:r>
            <a:rPr lang="en-US" sz="1300" b="1" kern="1200" dirty="0" smtClean="0">
              <a:solidFill>
                <a:schemeClr val="bg1"/>
              </a:solidFill>
            </a:rPr>
            <a:t>7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701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000.</a:t>
          </a:r>
          <a:r>
            <a:rPr lang="sr-Cyrl-RS" sz="1300" b="1" kern="1200" dirty="0" smtClean="0">
              <a:solidFill>
                <a:schemeClr val="bg1"/>
              </a:solidFill>
            </a:rPr>
            <a:t>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943085" y="727653"/>
        <a:ext cx="1478120" cy="1157985"/>
      </dsp:txXfrm>
    </dsp:sp>
    <dsp:sp modelId="{9DDE88A7-5745-4E4F-A7A8-F71A4DA0D5F2}">
      <dsp:nvSpPr>
        <dsp:cNvPr id="0" name=""/>
        <dsp:cNvSpPr/>
      </dsp:nvSpPr>
      <dsp:spPr>
        <a:xfrm>
          <a:off x="5006631" y="2404951"/>
          <a:ext cx="1879930" cy="147785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Други приходи </a:t>
          </a:r>
          <a:r>
            <a:rPr lang="en-US" sz="1300" b="1" kern="1200" dirty="0" smtClean="0">
              <a:solidFill>
                <a:schemeClr val="bg1"/>
              </a:solidFill>
            </a:rPr>
            <a:t>52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636</a:t>
          </a:r>
          <a:r>
            <a:rPr lang="sr-Cyrl-RS" sz="1300" b="1" kern="1200" dirty="0" smtClean="0">
              <a:solidFill>
                <a:schemeClr val="bg1"/>
              </a:solidFill>
            </a:rPr>
            <a:t>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281940" y="2621377"/>
        <a:ext cx="1329312" cy="1044999"/>
      </dsp:txXfrm>
    </dsp:sp>
    <dsp:sp modelId="{72DE4213-15E1-4436-8045-C055E8A54EDE}">
      <dsp:nvSpPr>
        <dsp:cNvPr id="0" name=""/>
        <dsp:cNvSpPr/>
      </dsp:nvSpPr>
      <dsp:spPr>
        <a:xfrm>
          <a:off x="2536311" y="3728190"/>
          <a:ext cx="2104963" cy="169252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44576" y="3976054"/>
        <a:ext cx="1488433" cy="1196796"/>
      </dsp:txXfrm>
    </dsp:sp>
    <dsp:sp modelId="{91CFC9CD-FF79-40EF-A271-A8DBB0423AC2}">
      <dsp:nvSpPr>
        <dsp:cNvPr id="0" name=""/>
        <dsp:cNvSpPr/>
      </dsp:nvSpPr>
      <dsp:spPr>
        <a:xfrm>
          <a:off x="368819" y="2592282"/>
          <a:ext cx="1858309" cy="1477851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640962" y="2808708"/>
        <a:ext cx="1314023" cy="1044999"/>
      </dsp:txXfrm>
    </dsp:sp>
    <dsp:sp modelId="{FC69A2CE-A671-47B5-8CD8-544465E52E9C}">
      <dsp:nvSpPr>
        <dsp:cNvPr id="0" name=""/>
        <dsp:cNvSpPr/>
      </dsp:nvSpPr>
      <dsp:spPr>
        <a:xfrm>
          <a:off x="360453" y="527854"/>
          <a:ext cx="2119727" cy="1717337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kern="1200" dirty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670880" y="779352"/>
        <a:ext cx="1498873" cy="1214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48030"/>
          <a:ext cx="411078" cy="538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48030"/>
          <a:ext cx="5590663" cy="53831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bg1"/>
              </a:solidFill>
            </a:rPr>
            <a:t>Расходи</a:t>
          </a:r>
          <a:r>
            <a:rPr lang="sr-Cyrl-RS" sz="1500" b="1" kern="1200" dirty="0"/>
            <a:t> за запослене </a:t>
          </a:r>
          <a:r>
            <a:rPr lang="sr-Cyrl-RS" sz="1500" kern="1200" dirty="0"/>
            <a:t>представљају све трошкове за запослене, како у управи тако и код буџетских корисника</a:t>
          </a:r>
          <a:endParaRPr lang="en-US" sz="1500" kern="1200" dirty="0"/>
        </a:p>
      </dsp:txBody>
      <dsp:txXfrm>
        <a:off x="2630900" y="48030"/>
        <a:ext cx="5590663" cy="538312"/>
      </dsp:txXfrm>
    </dsp:sp>
    <dsp:sp modelId="{F40D94EA-52E0-4740-A924-EAF350BDF213}">
      <dsp:nvSpPr>
        <dsp:cNvPr id="0" name=""/>
        <dsp:cNvSpPr/>
      </dsp:nvSpPr>
      <dsp:spPr>
        <a:xfrm>
          <a:off x="0" y="742146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42146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40343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40343"/>
          <a:ext cx="5590663" cy="70479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40343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9613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96137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99137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99137"/>
          <a:ext cx="5590663" cy="8910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99137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46231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46231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44137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44137"/>
          <a:ext cx="5590663" cy="5011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44137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3001419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3001419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99325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99325"/>
          <a:ext cx="5596128" cy="50118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99325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5660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56606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54512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54512"/>
          <a:ext cx="5590663" cy="50118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54512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32450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32450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4009700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009700"/>
          <a:ext cx="5590663" cy="7425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4009700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28950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28950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806200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806200"/>
          <a:ext cx="5590663" cy="74250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806200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067522" y="617450"/>
          <a:ext cx="3704076" cy="3704076"/>
        </a:xfrm>
        <a:prstGeom prst="blockArc">
          <a:avLst>
            <a:gd name="adj1" fmla="val 13720513"/>
            <a:gd name="adj2" fmla="val 16765553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05396" y="221163"/>
          <a:ext cx="3704076" cy="3704076"/>
        </a:xfrm>
        <a:prstGeom prst="blockArc">
          <a:avLst>
            <a:gd name="adj1" fmla="val 10422916"/>
            <a:gd name="adj2" fmla="val 12733589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335395" y="957182"/>
          <a:ext cx="3704076" cy="3704076"/>
        </a:xfrm>
        <a:prstGeom prst="blockArc">
          <a:avLst>
            <a:gd name="adj1" fmla="val 9354368"/>
            <a:gd name="adj2" fmla="val 1182903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793125" y="264907"/>
          <a:ext cx="3704076" cy="3704076"/>
        </a:xfrm>
        <a:prstGeom prst="blockArc">
          <a:avLst>
            <a:gd name="adj1" fmla="val 4258345"/>
            <a:gd name="adj2" fmla="val 767697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40926" y="223072"/>
          <a:ext cx="3704076" cy="3704076"/>
        </a:xfrm>
        <a:prstGeom prst="blockArc">
          <a:avLst>
            <a:gd name="adj1" fmla="val 3043990"/>
            <a:gd name="adj2" fmla="val 6267285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326784" y="899549"/>
          <a:ext cx="3704076" cy="3704076"/>
        </a:xfrm>
        <a:prstGeom prst="blockArc">
          <a:avLst>
            <a:gd name="adj1" fmla="val 20670106"/>
            <a:gd name="adj2" fmla="val 142432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77530" y="165463"/>
          <a:ext cx="3704076" cy="3704076"/>
        </a:xfrm>
        <a:prstGeom prst="blockArc">
          <a:avLst>
            <a:gd name="adj1" fmla="val 19735603"/>
            <a:gd name="adj2" fmla="val 46927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663198" y="617539"/>
          <a:ext cx="3704076" cy="3704076"/>
        </a:xfrm>
        <a:prstGeom prst="blockArc">
          <a:avLst>
            <a:gd name="adj1" fmla="val 15635465"/>
            <a:gd name="adj2" fmla="val 18608278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36648" y="1413599"/>
          <a:ext cx="1951975" cy="17032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kern="1200" dirty="0" smtClean="0">
              <a:solidFill>
                <a:schemeClr val="bg1"/>
              </a:solidFill>
            </a:rPr>
            <a:t>3</a:t>
          </a:r>
          <a:r>
            <a:rPr lang="en-US" sz="1600" b="1" kern="1200" dirty="0" smtClean="0">
              <a:solidFill>
                <a:schemeClr val="bg1"/>
              </a:solidFill>
            </a:rPr>
            <a:t>61</a:t>
          </a:r>
          <a:r>
            <a:rPr lang="sr-Cyrl-RS" sz="1600" b="1" kern="1200" dirty="0" smtClean="0">
              <a:solidFill>
                <a:schemeClr val="bg1"/>
              </a:solidFill>
            </a:rPr>
            <a:t>.82</a:t>
          </a:r>
          <a:r>
            <a:rPr lang="en-US" sz="1600" b="1" kern="1200" dirty="0" smtClean="0">
              <a:solidFill>
                <a:schemeClr val="bg1"/>
              </a:solidFill>
            </a:rPr>
            <a:t>0</a:t>
          </a:r>
          <a:r>
            <a:rPr lang="sr-Cyrl-RS" sz="1600" b="1" kern="1200" dirty="0" smtClean="0">
              <a:solidFill>
                <a:schemeClr val="bg1"/>
              </a:solidFill>
            </a:rPr>
            <a:t>.</a:t>
          </a:r>
          <a:r>
            <a:rPr lang="en-US" sz="1600" b="1" kern="1200" dirty="0" smtClean="0">
              <a:solidFill>
                <a:schemeClr val="bg1"/>
              </a:solidFill>
            </a:rPr>
            <a:t>0</a:t>
          </a:r>
          <a:r>
            <a:rPr lang="sr-Cyrl-RS" sz="1600" b="1" kern="1200" dirty="0" smtClean="0">
              <a:solidFill>
                <a:schemeClr val="bg1"/>
              </a:solidFill>
            </a:rPr>
            <a:t>00,00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422508" y="1663028"/>
        <a:ext cx="1380255" cy="1204347"/>
      </dsp:txXfrm>
    </dsp:sp>
    <dsp:sp modelId="{73F305AC-CFDC-45B1-8AB8-6FABD1C99179}">
      <dsp:nvSpPr>
        <dsp:cNvPr id="0" name=""/>
        <dsp:cNvSpPr/>
      </dsp:nvSpPr>
      <dsp:spPr>
        <a:xfrm>
          <a:off x="3394767" y="72000"/>
          <a:ext cx="1645794" cy="12036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Коришћење роба и </a:t>
          </a:r>
          <a:r>
            <a:rPr lang="ru-RU" sz="1300" b="1" kern="1200" dirty="0" smtClean="0">
              <a:solidFill>
                <a:schemeClr val="bg1"/>
              </a:solidFill>
            </a:rPr>
            <a:t>услуга 1</a:t>
          </a:r>
          <a:r>
            <a:rPr lang="en-US" sz="1300" b="1" kern="1200" dirty="0" smtClean="0">
              <a:solidFill>
                <a:schemeClr val="bg1"/>
              </a:solidFill>
            </a:rPr>
            <a:t>10</a:t>
          </a:r>
          <a:r>
            <a:rPr lang="ru-RU" sz="1300" b="1" kern="1200" dirty="0" smtClean="0">
              <a:solidFill>
                <a:schemeClr val="bg1"/>
              </a:solidFill>
            </a:rPr>
            <a:t>.6</a:t>
          </a:r>
          <a:r>
            <a:rPr lang="en-US" sz="1300" b="1" kern="1200" dirty="0" smtClean="0">
              <a:solidFill>
                <a:schemeClr val="bg1"/>
              </a:solidFill>
            </a:rPr>
            <a:t>58</a:t>
          </a:r>
          <a:r>
            <a:rPr lang="ru-RU" sz="1300" b="1" kern="1200" dirty="0" smtClean="0">
              <a:solidFill>
                <a:schemeClr val="bg1"/>
              </a:solidFill>
            </a:rPr>
            <a:t>.9</a:t>
          </a:r>
          <a:r>
            <a:rPr lang="en-US" sz="1300" b="1" kern="1200" dirty="0" smtClean="0">
              <a:solidFill>
                <a:schemeClr val="bg1"/>
              </a:solidFill>
            </a:rPr>
            <a:t>78</a:t>
          </a:r>
          <a:r>
            <a:rPr lang="ru-RU" sz="1300" b="1" kern="1200" dirty="0" smtClean="0">
              <a:solidFill>
                <a:schemeClr val="bg1"/>
              </a:solidFill>
            </a:rPr>
            <a:t>,00 </a:t>
          </a:r>
          <a:r>
            <a:rPr lang="ru-RU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35788" y="248270"/>
        <a:ext cx="1163752" cy="851106"/>
      </dsp:txXfrm>
    </dsp:sp>
    <dsp:sp modelId="{A14630AA-C1BD-4A7E-B665-0A7C9B6C19C9}">
      <dsp:nvSpPr>
        <dsp:cNvPr id="0" name=""/>
        <dsp:cNvSpPr/>
      </dsp:nvSpPr>
      <dsp:spPr>
        <a:xfrm>
          <a:off x="4896543" y="504055"/>
          <a:ext cx="1584153" cy="114791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Дотације и </a:t>
          </a:r>
          <a:r>
            <a:rPr lang="sr-Cyrl-RS" sz="1300" b="1" kern="1200" dirty="0" smtClean="0">
              <a:solidFill>
                <a:schemeClr val="bg1"/>
              </a:solidFill>
            </a:rPr>
            <a:t>трансфери 3</a:t>
          </a:r>
          <a:r>
            <a:rPr lang="en-US" sz="1300" b="1" kern="1200" dirty="0" smtClean="0">
              <a:solidFill>
                <a:schemeClr val="bg1"/>
              </a:solidFill>
            </a:rPr>
            <a:t>0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351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540</a:t>
          </a:r>
          <a:r>
            <a:rPr lang="sr-Cyrl-RS" sz="1300" b="1" kern="1200" dirty="0" smtClean="0">
              <a:solidFill>
                <a:schemeClr val="bg1"/>
              </a:solidFill>
            </a:rPr>
            <a:t>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128537" y="672163"/>
        <a:ext cx="1120165" cy="811698"/>
      </dsp:txXfrm>
    </dsp:sp>
    <dsp:sp modelId="{E43F7264-94BE-4E7E-8A98-A0D70BB3AF06}">
      <dsp:nvSpPr>
        <dsp:cNvPr id="0" name=""/>
        <dsp:cNvSpPr/>
      </dsp:nvSpPr>
      <dsp:spPr>
        <a:xfrm>
          <a:off x="5208523" y="1738759"/>
          <a:ext cx="1448709" cy="105288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Расходи за </a:t>
          </a:r>
          <a:r>
            <a:rPr lang="sr-Cyrl-RS" sz="1300" b="1" kern="1200" dirty="0" smtClean="0">
              <a:solidFill>
                <a:schemeClr val="bg1"/>
              </a:solidFill>
            </a:rPr>
            <a:t>запослене </a:t>
          </a:r>
          <a:r>
            <a:rPr lang="en-US" sz="1300" b="1" kern="1200" dirty="0" smtClean="0">
              <a:solidFill>
                <a:schemeClr val="bg1"/>
              </a:solidFill>
            </a:rPr>
            <a:t>63.409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911</a:t>
          </a:r>
          <a:r>
            <a:rPr lang="sr-Cyrl-RS" sz="1300" b="1" kern="1200" dirty="0" smtClean="0">
              <a:solidFill>
                <a:schemeClr val="bg1"/>
              </a:solidFill>
            </a:rPr>
            <a:t>.000,00динара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420682" y="1892951"/>
        <a:ext cx="1024391" cy="744503"/>
      </dsp:txXfrm>
    </dsp:sp>
    <dsp:sp modelId="{115526CD-270E-4C52-A164-15F2B6F9FE39}">
      <dsp:nvSpPr>
        <dsp:cNvPr id="0" name=""/>
        <dsp:cNvSpPr/>
      </dsp:nvSpPr>
      <dsp:spPr>
        <a:xfrm>
          <a:off x="5137380" y="2874497"/>
          <a:ext cx="1415349" cy="121971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Социјална помоћ </a:t>
          </a:r>
          <a:r>
            <a:rPr lang="sr-Cyrl-RS" sz="1300" b="1" kern="1200" dirty="0" smtClean="0">
              <a:solidFill>
                <a:schemeClr val="bg1"/>
              </a:solidFill>
            </a:rPr>
            <a:t>1</a:t>
          </a:r>
          <a:r>
            <a:rPr lang="en-US" sz="1300" b="1" kern="1200" dirty="0" smtClean="0">
              <a:solidFill>
                <a:schemeClr val="bg1"/>
              </a:solidFill>
            </a:rPr>
            <a:t>7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829</a:t>
          </a:r>
          <a:r>
            <a:rPr lang="sr-Cyrl-RS" sz="1300" b="1" kern="1200" dirty="0" smtClean="0">
              <a:solidFill>
                <a:schemeClr val="bg1"/>
              </a:solidFill>
            </a:rPr>
            <a:t>.000,00динара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344653" y="3053120"/>
        <a:ext cx="1000803" cy="862466"/>
      </dsp:txXfrm>
    </dsp:sp>
    <dsp:sp modelId="{5101AD7C-EA94-402A-A388-0FD916639D60}">
      <dsp:nvSpPr>
        <dsp:cNvPr id="0" name=""/>
        <dsp:cNvSpPr/>
      </dsp:nvSpPr>
      <dsp:spPr>
        <a:xfrm>
          <a:off x="3456385" y="3240351"/>
          <a:ext cx="1564439" cy="119476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Субвенције </a:t>
          </a:r>
          <a:r>
            <a:rPr lang="sr-Cyrl-RS" sz="1300" b="1" kern="1200" dirty="0" smtClean="0">
              <a:solidFill>
                <a:schemeClr val="bg1"/>
              </a:solidFill>
            </a:rPr>
            <a:t>17.7</a:t>
          </a:r>
          <a:r>
            <a:rPr lang="en-US" sz="1300" b="1" kern="1200" dirty="0" smtClean="0">
              <a:solidFill>
                <a:schemeClr val="bg1"/>
              </a:solidFill>
            </a:rPr>
            <a:t>2</a:t>
          </a:r>
          <a:r>
            <a:rPr lang="sr-Cyrl-RS" sz="1300" b="1" kern="1200" dirty="0" smtClean="0">
              <a:solidFill>
                <a:schemeClr val="bg1"/>
              </a:solidFill>
            </a:rPr>
            <a:t>5.000,00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85492" y="3415320"/>
        <a:ext cx="1106225" cy="844823"/>
      </dsp:txXfrm>
    </dsp:sp>
    <dsp:sp modelId="{D19ADD6D-9F0A-4766-B637-BB2D5495A9BB}">
      <dsp:nvSpPr>
        <dsp:cNvPr id="0" name=""/>
        <dsp:cNvSpPr/>
      </dsp:nvSpPr>
      <dsp:spPr>
        <a:xfrm>
          <a:off x="1811189" y="2934682"/>
          <a:ext cx="1429172" cy="123524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Остали </a:t>
          </a:r>
          <a:r>
            <a:rPr lang="sr-Cyrl-RS" sz="1300" b="1" kern="1200" dirty="0" smtClean="0">
              <a:solidFill>
                <a:schemeClr val="bg1"/>
              </a:solidFill>
            </a:rPr>
            <a:t>расходи </a:t>
          </a:r>
          <a:r>
            <a:rPr lang="en-US" sz="1300" b="1" kern="1200" dirty="0" smtClean="0">
              <a:solidFill>
                <a:schemeClr val="bg1"/>
              </a:solidFill>
            </a:rPr>
            <a:t>30.223.000.00</a:t>
          </a:r>
          <a:r>
            <a:rPr lang="sr-Cyrl-RS" sz="1300" b="1" kern="1200" dirty="0" smtClean="0">
              <a:solidFill>
                <a:schemeClr val="bg1"/>
              </a:solidFill>
            </a:rPr>
            <a:t>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020486" y="3115579"/>
        <a:ext cx="1010578" cy="873446"/>
      </dsp:txXfrm>
    </dsp:sp>
    <dsp:sp modelId="{4F05B281-B6DB-45BB-A427-1BF92AADC139}">
      <dsp:nvSpPr>
        <dsp:cNvPr id="0" name=""/>
        <dsp:cNvSpPr/>
      </dsp:nvSpPr>
      <dsp:spPr>
        <a:xfrm>
          <a:off x="1728105" y="1674538"/>
          <a:ext cx="1440053" cy="119584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резерве </a:t>
          </a:r>
          <a:r>
            <a:rPr lang="en-US" sz="1300" b="1" kern="1200" dirty="0" smtClean="0">
              <a:solidFill>
                <a:schemeClr val="bg1"/>
              </a:solidFill>
            </a:rPr>
            <a:t>2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0</a:t>
          </a:r>
          <a:r>
            <a:rPr lang="sr-Cyrl-RS" sz="1300" b="1" kern="1200" dirty="0" smtClean="0">
              <a:solidFill>
                <a:schemeClr val="bg1"/>
              </a:solidFill>
            </a:rPr>
            <a:t>00.000,00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938996" y="1849666"/>
        <a:ext cx="1018271" cy="845591"/>
      </dsp:txXfrm>
    </dsp:sp>
    <dsp:sp modelId="{2D6C03BD-4023-431E-84F6-C080A9961C8A}">
      <dsp:nvSpPr>
        <dsp:cNvPr id="0" name=""/>
        <dsp:cNvSpPr/>
      </dsp:nvSpPr>
      <dsp:spPr>
        <a:xfrm>
          <a:off x="1834812" y="522408"/>
          <a:ext cx="1765587" cy="116023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Капитални издаци </a:t>
          </a:r>
          <a:r>
            <a:rPr lang="en-US" sz="1300" b="1" kern="1200" dirty="0" smtClean="0">
              <a:solidFill>
                <a:schemeClr val="bg1"/>
              </a:solidFill>
            </a:rPr>
            <a:t>89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622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571</a:t>
          </a:r>
          <a:r>
            <a:rPr lang="sr-Cyrl-RS" sz="1300" b="1" kern="1200" dirty="0" smtClean="0">
              <a:solidFill>
                <a:schemeClr val="bg1"/>
              </a:solidFill>
            </a:rPr>
            <a:t>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093376" y="692320"/>
        <a:ext cx="1248459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sr-Cyrl-RS" dirty="0" smtClean="0"/>
              <a:t>Општина Голубац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POLJSKA 00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8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5281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588845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en-US" sz="3000" b="1" dirty="0" smtClean="0"/>
              <a:t>21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9316565"/>
              </p:ext>
            </p:extLst>
          </p:nvPr>
        </p:nvGraphicFramePr>
        <p:xfrm>
          <a:off x="1250844" y="1052736"/>
          <a:ext cx="713757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</a:t>
            </a:r>
            <a:r>
              <a:rPr lang="en-US" sz="2900" b="1" dirty="0" smtClean="0"/>
              <a:t>21</a:t>
            </a:r>
            <a:r>
              <a:rPr lang="sr-Cyrl-RS" sz="2900" b="1" dirty="0" smtClean="0"/>
              <a:t>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056913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165291"/>
              </p:ext>
            </p:extLst>
          </p:nvPr>
        </p:nvGraphicFramePr>
        <p:xfrm>
          <a:off x="1187624" y="1700808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9105"/>
              </p:ext>
            </p:extLst>
          </p:nvPr>
        </p:nvGraphicFramePr>
        <p:xfrm>
          <a:off x="827584" y="1404937"/>
          <a:ext cx="7560839" cy="48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600" dirty="0" smtClean="0"/>
              <a:t>20</a:t>
            </a:r>
            <a:r>
              <a:rPr lang="en-US" sz="1600" dirty="0" smtClean="0"/>
              <a:t>21</a:t>
            </a:r>
            <a:r>
              <a:rPr lang="sr-Cyrl-RS" sz="1600" dirty="0" smtClean="0"/>
              <a:t>. </a:t>
            </a:r>
            <a:r>
              <a:rPr lang="sr-Cyrl-RS" sz="16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</a:t>
            </a:r>
            <a:r>
              <a:rPr lang="sr-Cyrl-RS" sz="1600" dirty="0" smtClean="0"/>
              <a:t>општине </a:t>
            </a:r>
            <a:r>
              <a:rPr lang="sr-Cyrl-RS" sz="1600" dirty="0"/>
              <a:t>за плате буџетских корисника, набавку роба и услуга, субвенције, дотације и трансфере, социјалну помоћ и остале трошкове које </a:t>
            </a:r>
            <a:r>
              <a:rPr lang="sr-Cyrl-RS" sz="1600" dirty="0" smtClean="0"/>
              <a:t>општина </a:t>
            </a:r>
            <a:r>
              <a:rPr lang="sr-Cyrl-RS" sz="1600" dirty="0"/>
              <a:t>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</a:t>
            </a:r>
            <a:r>
              <a:rPr lang="en-US" b="1" dirty="0" smtClean="0"/>
              <a:t>61</a:t>
            </a:r>
            <a:r>
              <a:rPr lang="sr-Cyrl-RS" b="1" dirty="0" smtClean="0"/>
              <a:t>.</a:t>
            </a:r>
            <a:r>
              <a:rPr lang="en-US" b="1" dirty="0" smtClean="0"/>
              <a:t>820</a:t>
            </a:r>
            <a:r>
              <a:rPr lang="sr-Cyrl-RS" b="1" dirty="0" smtClean="0"/>
              <a:t>.</a:t>
            </a:r>
            <a:r>
              <a:rPr lang="en-US" b="1" dirty="0" smtClean="0"/>
              <a:t>0</a:t>
            </a:r>
            <a:r>
              <a:rPr lang="sr-Cyrl-RS" b="1" dirty="0" smtClean="0"/>
              <a:t>00,00 милиона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17055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17051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784095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50106"/>
          </a:xfrm>
        </p:spPr>
        <p:txBody>
          <a:bodyPr>
            <a:noAutofit/>
          </a:bodyPr>
          <a:lstStyle/>
          <a:p>
            <a:r>
              <a:rPr lang="sr-Cyrl-RS" sz="2800" b="1" dirty="0"/>
              <a:t>Структура планираних расхода и издатака буџета за </a:t>
            </a:r>
            <a:r>
              <a:rPr lang="sr-Cyrl-RS" sz="2800" b="1" dirty="0" smtClean="0"/>
              <a:t>20</a:t>
            </a:r>
            <a:r>
              <a:rPr lang="en-US" sz="2800" b="1" dirty="0" smtClean="0"/>
              <a:t>21</a:t>
            </a:r>
            <a:r>
              <a:rPr lang="sr-Cyrl-RS" sz="2800" b="1" dirty="0" smtClean="0"/>
              <a:t>. </a:t>
            </a:r>
            <a:r>
              <a:rPr lang="sr-Cyrl-RS" sz="2800" b="1" dirty="0"/>
              <a:t>годину</a:t>
            </a:r>
            <a:endParaRPr lang="en-US" sz="28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988731"/>
              </p:ext>
            </p:extLst>
          </p:nvPr>
        </p:nvGraphicFramePr>
        <p:xfrm>
          <a:off x="755576" y="1340768"/>
          <a:ext cx="7272807" cy="46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828967"/>
              </p:ext>
            </p:extLst>
          </p:nvPr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768993"/>
              </p:ext>
            </p:extLst>
          </p:nvPr>
        </p:nvGraphicFramePr>
        <p:xfrm>
          <a:off x="1115616" y="155679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97736"/>
              </p:ext>
            </p:extLst>
          </p:nvPr>
        </p:nvGraphicFramePr>
        <p:xfrm>
          <a:off x="395536" y="1268760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30751"/>
              </p:ext>
            </p:extLst>
          </p:nvPr>
        </p:nvGraphicFramePr>
        <p:xfrm>
          <a:off x="91846" y="980729"/>
          <a:ext cx="8960308" cy="59272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4,216,000.00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1.17%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34,700,000.00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9.59%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3,470,000.00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0,96%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13,587,021.00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3,76%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11,530,000.00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3,19%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34,877,000.00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9,64%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66.164.571,.00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18,29%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16,163,086.00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4,47%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34,606,000.00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9,56%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20,188,000.00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5,58%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6,386,540.00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1,77%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37687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16.769,864,00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4.63%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14,063,000.00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3,89%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72,176,276.00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19,95%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11,922,642.00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3,30%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1,000,000.00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0,28%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361.820.000,00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629213"/>
              </p:ext>
            </p:extLst>
          </p:nvPr>
        </p:nvGraphicFramePr>
        <p:xfrm>
          <a:off x="539552" y="980728"/>
          <a:ext cx="78105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Autofit/>
          </a:bodyPr>
          <a:lstStyle/>
          <a:p>
            <a:r>
              <a:rPr lang="sr-Cyrl-RS" sz="2000" b="1" dirty="0"/>
              <a:t>Расходи буџета расподељени по директним и индиректним буџетским корисницима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06791"/>
              </p:ext>
            </p:extLst>
          </p:nvPr>
        </p:nvGraphicFramePr>
        <p:xfrm>
          <a:off x="395536" y="908720"/>
          <a:ext cx="8352926" cy="548752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23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8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9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1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Скупштина</a:t>
                      </a:r>
                      <a:r>
                        <a:rPr lang="en-US" sz="1600" dirty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sr-Cyrl-RS" sz="1600" dirty="0" smtClean="0">
                          <a:effectLst/>
                          <a:latin typeface="Arial" pitchFamily="34" charset="0"/>
                          <a:cs typeface="Aharoni" pitchFamily="2" charset="-79"/>
                        </a:rPr>
                        <a:t>општине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3.740.466.00</a:t>
                      </a:r>
                      <a:endParaRPr lang="sr-Cyrl-RS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1,03%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Arial" pitchFamily="34" charset="0"/>
                          <a:ea typeface="+mn-ea"/>
                          <a:cs typeface="Aharoni" pitchFamily="2" charset="-79"/>
                        </a:rPr>
                        <a:t>Председник</a:t>
                      </a:r>
                      <a:r>
                        <a:rPr lang="sr-Cyrl-RS" sz="1600" baseline="0" dirty="0" smtClean="0">
                          <a:effectLst/>
                          <a:latin typeface="Arial" pitchFamily="34" charset="0"/>
                          <a:ea typeface="+mn-ea"/>
                          <a:cs typeface="Aharoni" pitchFamily="2" charset="-79"/>
                        </a:rPr>
                        <a:t> општине</a:t>
                      </a:r>
                      <a:endParaRPr lang="en-US" sz="1600" dirty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001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531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1,11%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aseline="0" dirty="0" smtClean="0">
                          <a:effectLst/>
                          <a:latin typeface="Arial" pitchFamily="34" charset="0"/>
                          <a:ea typeface="+mn-ea"/>
                          <a:cs typeface="Aharoni" pitchFamily="2" charset="-79"/>
                        </a:rPr>
                        <a:t>Општинско веће</a:t>
                      </a:r>
                      <a:endParaRPr lang="en-US" sz="1600" dirty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4.180.645,00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1,16%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 Rounded MT Bold" pitchFamily="34" charset="0"/>
                          <a:ea typeface="Times New Roman"/>
                          <a:cs typeface="Aharoni" pitchFamily="2" charset="-79"/>
                        </a:rPr>
                        <a:t>O</a:t>
                      </a:r>
                      <a:r>
                        <a:rPr lang="sr-Cyrl-RS" sz="1600" dirty="0" smtClean="0">
                          <a:effectLst/>
                          <a:latin typeface="Arial" pitchFamily="34" charset="0"/>
                          <a:ea typeface="Times New Roman"/>
                          <a:cs typeface="Aharoni" pitchFamily="2" charset="-79"/>
                        </a:rPr>
                        <a:t>пштинско</a:t>
                      </a:r>
                      <a:r>
                        <a:rPr lang="sr-Cyrl-RS" sz="1600" baseline="0" dirty="0" smtClean="0">
                          <a:effectLst/>
                          <a:latin typeface="Arial" pitchFamily="34" charset="0"/>
                          <a:ea typeface="Times New Roman"/>
                          <a:cs typeface="Aharoni" pitchFamily="2" charset="-79"/>
                        </a:rPr>
                        <a:t> правобранилаштво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1.457.803,00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0,40%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Arial" pitchFamily="34" charset="0"/>
                          <a:cs typeface="Aharoni" pitchFamily="2" charset="-79"/>
                        </a:rPr>
                        <a:t>Општинска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управа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287.377.174,00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79,43%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Arial" pitchFamily="34" charset="0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Месне</a:t>
                      </a: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заједнице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2.906.410,00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0,80%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Arial" pitchFamily="34" charset="0"/>
                          <a:cs typeface="Aharoni" pitchFamily="2" charset="-79"/>
                        </a:rPr>
                        <a:t>Народна</a:t>
                      </a:r>
                      <a:r>
                        <a:rPr lang="sr-Cyrl-RS" sz="1600" baseline="0" dirty="0" smtClean="0">
                          <a:effectLst/>
                          <a:latin typeface="Arial" pitchFamily="34" charset="0"/>
                          <a:cs typeface="Aharoni" pitchFamily="2" charset="-79"/>
                        </a:rPr>
                        <a:t> библиотека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9.999.864,00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2,76%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Центар</a:t>
                      </a: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за</a:t>
                      </a: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социјални</a:t>
                      </a: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рад</a:t>
                      </a:r>
                      <a:r>
                        <a:rPr lang="sr-Cyrl-RS" sz="1600" dirty="0" smtClean="0">
                          <a:effectLst/>
                          <a:latin typeface="Arial" pitchFamily="34" charset="0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20.188.000,00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5,58%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П</a:t>
                      </a:r>
                      <a:r>
                        <a:rPr lang="sr-Cyrl-RS" sz="1600" dirty="0" smtClean="0">
                          <a:effectLst/>
                          <a:latin typeface="Arial" pitchFamily="34" charset="0"/>
                          <a:cs typeface="Aharoni" pitchFamily="2" charset="-79"/>
                        </a:rPr>
                        <a:t>редшколска установа 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16.163086,00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4,47%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Arial" pitchFamily="34" charset="0"/>
                          <a:ea typeface="Times New Roman"/>
                          <a:cs typeface="Aharoni" pitchFamily="2" charset="-79"/>
                        </a:rPr>
                        <a:t>Туристичка организација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11.805.021,00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3,26%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 Rounded MT Bold" pitchFamily="34" charset="0"/>
                          <a:cs typeface="Aharoni" pitchFamily="2" charset="-79"/>
                        </a:rPr>
                        <a:t> </a:t>
                      </a:r>
                      <a:endParaRPr lang="en-US" sz="1600" dirty="0" smtClean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 Rounded MT Bold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У К У П Н О: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361.820.000,00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3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3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Olica\Downloads\37412592_2059015307681704_5584234083606593536_o (1)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414"/>
            <a:ext cx="9144000" cy="7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ica\Downloads\46495339_2137951046454796_2359110701152206848_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7" y="-34983"/>
            <a:ext cx="471559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ica\Downloads\26804542_1957336761182893_7247270345745174881_n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918486" cy="260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ica\Downloads\47395168_2148679468715287_7477520994135965696_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1" y="2564904"/>
            <a:ext cx="4443873" cy="2497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lica\Downloads\45263876_1570931756341345_260470082667282432_o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45" y="4607737"/>
            <a:ext cx="2832313" cy="212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62254"/>
              </p:ext>
            </p:extLst>
          </p:nvPr>
        </p:nvGraphicFramePr>
        <p:xfrm>
          <a:off x="251520" y="476672"/>
          <a:ext cx="8424939" cy="561662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571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водоводне инфраструктуре у Месним заједницама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7.122.000,00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уличне расвете у насељу Винци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3.050.000,00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Рехабилитација локалних путева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</a:t>
                      </a:r>
                      <a:r>
                        <a:rPr lang="sr-Cyrl-RS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општинских путева који су у надлежности општине</a:t>
                      </a:r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25.000.000,00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41.648.571,00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полицијској станици Голубац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Спортски терени</a:t>
                      </a:r>
                      <a:r>
                        <a:rPr lang="sr-Cyrl-RS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 пратећа инфраструктура</a:t>
                      </a:r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5.037.200,00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објекта за рекреативне активности - плажа у насељу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Винци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1.545.000,00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за О.Ш. «Бранко Радичевић»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1.708.000,00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за О.Ш. «Вељко Дугошевић»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атарских путева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8.596.000,00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8.130.000,00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34824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Autofit/>
          </a:bodyPr>
          <a:lstStyle/>
          <a:p>
            <a:r>
              <a:rPr lang="sr-Cyrl-RS" sz="2800" dirty="0"/>
              <a:t>Најважнији капитални пројекти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18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5734"/>
              </p:ext>
            </p:extLst>
          </p:nvPr>
        </p:nvGraphicFramePr>
        <p:xfrm>
          <a:off x="179513" y="1124744"/>
          <a:ext cx="8314178" cy="590444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00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7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34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возила за одвоз смећа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4.000.000,00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4.000.000,00</a:t>
                      </a: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канализације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22.360.550,00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29.377.000,00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за Дом здравља Голубац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1.810.000,00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1.000.000,00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Инвестиционо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одржавање домова културе у месним заједницама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4.622.500,00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4.570.000,00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П.У. "Ласта"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 књига за Н.Б."Вељко Дугошевић"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350.000,00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Набавка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опреме за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Н.Б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."Вељко Дугошевић"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Израда пројектно техничке документације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2.000.000,00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2.000.000,000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r>
                        <a:rPr lang="sr-Cyrl-RS" sz="14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К  У  П   Н  О :</a:t>
                      </a:r>
                      <a:endParaRPr lang="sr-Cyrl-RS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127.820.571,00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311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061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</a:t>
            </a:r>
            <a:r>
              <a:rPr lang="sr-Cyrl-RS" dirty="0" smtClean="0"/>
              <a:t>буџету 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2021. </a:t>
            </a:r>
            <a:r>
              <a:rPr lang="sr-Cyrl-RS" dirty="0"/>
              <a:t>годину, исту можете преузети на следећем линку интернет странице градске управе: 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</a:t>
            </a:r>
            <a:r>
              <a:rPr lang="sr-Cyrl-RS" dirty="0" smtClean="0"/>
              <a:t>општинска </a:t>
            </a:r>
            <a:r>
              <a:rPr lang="sr-Cyrl-RS" dirty="0"/>
              <a:t>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21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Голубац </a:t>
            </a:r>
            <a:r>
              <a:rPr lang="ru-RU" dirty="0"/>
              <a:t>у заједничком постављању циљева, дефинисању приоритета и планирању развоја нашег града</a:t>
            </a:r>
            <a:r>
              <a:rPr lang="ru-RU" dirty="0" smtClean="0"/>
              <a:t>.</a:t>
            </a:r>
            <a:endParaRPr lang="en-US" dirty="0"/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/>
              <a:t>др Небојша Мијовић</a:t>
            </a:r>
            <a:endParaRPr lang="sr-Cyrl-RS" b="1" dirty="0"/>
          </a:p>
          <a:p>
            <a:pPr algn="r"/>
            <a:r>
              <a:rPr lang="sr-Cyrl-RS" b="1" dirty="0" smtClean="0"/>
              <a:t>Председник општине Голубац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1764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Директни </a:t>
            </a: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Председник 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веће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Општинска управа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53805"/>
            <a:ext cx="4038600" cy="37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</a:t>
            </a:r>
            <a:r>
              <a:rPr lang="ru-RU" altLang="en-US" sz="1600" b="1" dirty="0" smtClean="0">
                <a:cs typeface="Calibri" panose="020F0502020204030204" pitchFamily="34" charset="0"/>
              </a:rPr>
              <a:t>средстава</a:t>
            </a:r>
          </a:p>
          <a:p>
            <a:pPr algn="ctr"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</a:t>
            </a:r>
            <a:r>
              <a:rPr lang="ru-RU" altLang="en-US" sz="1600" dirty="0" smtClean="0">
                <a:cs typeface="Calibri" panose="020F0502020204030204" pitchFamily="34" charset="0"/>
              </a:rPr>
              <a:t>ародна библиотека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Предшколска </a:t>
            </a:r>
            <a:r>
              <a:rPr lang="ru-RU" altLang="en-US" sz="1600" dirty="0" smtClean="0">
                <a:cs typeface="Calibri" panose="020F0502020204030204" pitchFamily="34" charset="0"/>
              </a:rPr>
              <a:t>установа Ласта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600" dirty="0" smtClean="0">
                <a:cs typeface="Calibri" panose="020F0502020204030204" pitchFamily="34" charset="0"/>
              </a:rPr>
              <a:t>Голубац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4" y="3429000"/>
            <a:ext cx="4038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Основне школе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Дом </a:t>
            </a:r>
            <a:r>
              <a:rPr lang="ru-RU" altLang="en-US" sz="1600" dirty="0" smtClean="0">
                <a:cs typeface="Calibri" panose="020F0502020204030204" pitchFamily="34" charset="0"/>
              </a:rPr>
              <a:t>здравља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  <a:r>
              <a:rPr lang="ru-RU" altLang="en-US" sz="1600" dirty="0" smtClean="0">
                <a:cs typeface="Calibri" panose="020F0502020204030204" pitchFamily="34" charset="0"/>
              </a:rPr>
              <a:t>    - Центар </a:t>
            </a:r>
            <a:r>
              <a:rPr lang="ru-RU" altLang="en-US" sz="16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600" dirty="0" smtClean="0">
                <a:cs typeface="Calibri" panose="020F0502020204030204" pitchFamily="34" charset="0"/>
              </a:rPr>
              <a:t>рад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Из 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Председник општине </a:t>
            </a:r>
            <a:r>
              <a:rPr lang="sr-Cyrl-RS" sz="1700" dirty="0"/>
              <a:t>и локална управа спроводе </a:t>
            </a:r>
            <a:r>
              <a:rPr lang="sr-Cyrl-RS" sz="1700" dirty="0" smtClean="0"/>
              <a:t>општинску </a:t>
            </a:r>
            <a:r>
              <a:rPr lang="sr-Cyrl-RS" sz="1700" dirty="0"/>
              <a:t>политику, а главна полуга те политике и развоја је управо буџет </a:t>
            </a:r>
            <a:r>
              <a:rPr lang="sr-Cyrl-RS" sz="1700" dirty="0" smtClean="0"/>
              <a:t>општине.</a:t>
            </a:r>
            <a:endParaRPr lang="sr-Cyrl-RS" sz="1700" dirty="0"/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Голубац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руководили смо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766437"/>
              </p:ext>
            </p:extLst>
          </p:nvPr>
        </p:nvGraphicFramePr>
        <p:xfrm>
          <a:off x="1331640" y="1124744"/>
          <a:ext cx="6528048" cy="471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84168" y="3597444"/>
            <a:ext cx="1368152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Грађани и њихова удружења</a:t>
            </a:r>
            <a:endParaRPr lang="en-US" sz="1300" b="1" dirty="0"/>
          </a:p>
        </p:txBody>
      </p:sp>
      <p:sp>
        <p:nvSpPr>
          <p:cNvPr id="6" name="Oval 5"/>
          <p:cNvSpPr/>
          <p:nvPr/>
        </p:nvSpPr>
        <p:spPr>
          <a:xfrm>
            <a:off x="4067944" y="4725144"/>
            <a:ext cx="1332148" cy="9361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Јавна предузећа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8030587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</a:t>
            </a:r>
            <a:r>
              <a:rPr lang="sr-Cyrl-RS" sz="2800" b="1" dirty="0" smtClean="0"/>
              <a:t>општинска </a:t>
            </a:r>
            <a:r>
              <a:rPr lang="sr-Cyrl-RS" sz="2800" b="1" dirty="0"/>
              <a:t>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8072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b="1" dirty="0" smtClean="0"/>
              <a:t> </a:t>
            </a:r>
            <a:r>
              <a:rPr lang="sr-Cyrl-RS" sz="1600" dirty="0" smtClean="0"/>
              <a:t>општине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2019. </a:t>
            </a:r>
            <a:r>
              <a:rPr lang="sr-Cyrl-RS" sz="16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</a:t>
            </a:r>
            <a:r>
              <a:rPr lang="sr-Cyrl-RS" sz="1600" dirty="0" smtClean="0"/>
              <a:t>општине 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</a:t>
            </a:r>
            <a:r>
              <a:rPr lang="en-US" sz="1600" dirty="0" smtClean="0"/>
              <a:t>21</a:t>
            </a:r>
            <a:r>
              <a:rPr lang="sr-Cyrl-RS" sz="1600" dirty="0" smtClean="0"/>
              <a:t>. </a:t>
            </a:r>
            <a:r>
              <a:rPr lang="sr-Cyrl-RS" sz="1600" dirty="0"/>
              <a:t>годину планирана су средства из буџета </a:t>
            </a:r>
            <a:r>
              <a:rPr lang="sr-Cyrl-RS" sz="1600" dirty="0" smtClean="0"/>
              <a:t>општине </a:t>
            </a:r>
            <a:r>
              <a:rPr lang="sr-Cyrl-RS" sz="1600" dirty="0"/>
              <a:t>у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sr-Cyrl-RS" sz="1600" b="1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24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030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</a:t>
            </a:r>
            <a:r>
              <a:rPr lang="sr-Cyrl-RS" sz="1600" b="1" dirty="0" smtClean="0">
                <a:solidFill>
                  <a:srgbClr val="FF0000"/>
                </a:solidFill>
              </a:rPr>
              <a:t>00,00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en-US" sz="1600" b="1" dirty="0" smtClean="0">
                <a:solidFill>
                  <a:srgbClr val="FF0000"/>
                </a:solidFill>
              </a:rPr>
              <a:t>00</a:t>
            </a:r>
            <a:r>
              <a:rPr lang="sr-Cyrl-RS" sz="1600" dirty="0" smtClean="0"/>
              <a:t>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en-US" sz="1600" b="1" dirty="0" smtClean="0">
                <a:solidFill>
                  <a:srgbClr val="FF0000"/>
                </a:solidFill>
              </a:rPr>
              <a:t>37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790.</a:t>
            </a:r>
            <a:r>
              <a:rPr lang="sr-Cyrl-RS" sz="1600" b="1" dirty="0" smtClean="0">
                <a:solidFill>
                  <a:srgbClr val="FF0000"/>
                </a:solidFill>
              </a:rPr>
              <a:t>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5345310"/>
              </p:ext>
            </p:extLst>
          </p:nvPr>
        </p:nvGraphicFramePr>
        <p:xfrm>
          <a:off x="571472" y="3861048"/>
          <a:ext cx="7888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61</a:t>
            </a:r>
            <a:r>
              <a:rPr lang="sr-Cyrl-RS" sz="4000" b="1" dirty="0" smtClean="0">
                <a:solidFill>
                  <a:srgbClr val="FF0000"/>
                </a:solidFill>
              </a:rPr>
              <a:t>.82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sr-Cyrl-RS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sr-Cyrl-RS" sz="4000" b="1" dirty="0" smtClean="0">
                <a:solidFill>
                  <a:srgbClr val="FF0000"/>
                </a:solidFill>
              </a:rPr>
              <a:t>00,00</a:t>
            </a:r>
            <a:r>
              <a:rPr lang="en-GB" sz="4000" b="1" dirty="0" smtClean="0"/>
              <a:t> </a:t>
            </a:r>
            <a:r>
              <a:rPr lang="sr-Cyrl-RS" sz="3600" b="1" dirty="0" smtClean="0"/>
              <a:t>млиона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1829</Words>
  <Application>Microsoft Office PowerPoint</Application>
  <PresentationFormat>On-screen Show (4:3)</PresentationFormat>
  <Paragraphs>429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Општина Голубац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2021. годину</vt:lpstr>
      <vt:lpstr>Структура планираних прихода и примања за 2021. годину</vt:lpstr>
      <vt:lpstr>На шта се троше јавна средства?</vt:lpstr>
      <vt:lpstr>PowerPoint Presentation</vt:lpstr>
      <vt:lpstr>Структура планираних расхода и издатака буџета за 2019. годину</vt:lpstr>
      <vt:lpstr>Структура планираних расхода и издатака буџета за 2021.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капитални пројекти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Olica</cp:lastModifiedBy>
  <cp:revision>449</cp:revision>
  <cp:lastPrinted>2020-12-10T11:27:07Z</cp:lastPrinted>
  <dcterms:created xsi:type="dcterms:W3CDTF">2006-08-16T00:00:00Z</dcterms:created>
  <dcterms:modified xsi:type="dcterms:W3CDTF">2020-12-10T11:39:17Z</dcterms:modified>
</cp:coreProperties>
</file>